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5"/>
    <p:sldId id="257" r:id="rId46"/>
    <p:sldId id="258" r:id="rId47"/>
    <p:sldId id="259" r:id="rId48"/>
    <p:sldId id="260" r:id="rId49"/>
    <p:sldId id="261" r:id="rId50"/>
    <p:sldId id="262" r:id="rId51"/>
    <p:sldId id="263" r:id="rId52"/>
    <p:sldId id="264" r:id="rId53"/>
    <p:sldId id="265" r:id="rId54"/>
    <p:sldId id="266" r:id="rId55"/>
    <p:sldId id="267" r:id="rId56"/>
  </p:sldIdLst>
  <p:sldSz cx="18288000" cy="10287000"/>
  <p:notesSz cx="6858000" cy="9144000"/>
  <p:embeddedFontLst>
    <p:embeddedFont>
      <p:font typeface="Bebas Neue" charset="1" panose="00000500000000000000"/>
      <p:regular r:id="rId6"/>
    </p:embeddedFont>
    <p:embeddedFont>
      <p:font typeface="Bebas Neue Bold" charset="1" panose="020B0606020202050201"/>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Klein" charset="1" panose="02000503060000020004"/>
      <p:regular r:id="rId18"/>
    </p:embeddedFont>
    <p:embeddedFont>
      <p:font typeface="Klein Bold" charset="1" panose="02000503060000020004"/>
      <p:regular r:id="rId19"/>
    </p:embeddedFont>
    <p:embeddedFont>
      <p:font typeface="Klein Italics" charset="1" panose="02000503060000020004"/>
      <p:regular r:id="rId20"/>
    </p:embeddedFont>
    <p:embeddedFont>
      <p:font typeface="Klein Bold Italics" charset="1" panose="02000503060000020004"/>
      <p:regular r:id="rId21"/>
    </p:embeddedFont>
    <p:embeddedFont>
      <p:font typeface="Klein Thin" charset="1" panose="02000503060000020004"/>
      <p:regular r:id="rId22"/>
    </p:embeddedFont>
    <p:embeddedFont>
      <p:font typeface="Klein Thin Italics" charset="1" panose="02000503060000020004"/>
      <p:regular r:id="rId23"/>
    </p:embeddedFont>
    <p:embeddedFont>
      <p:font typeface="Klein Heavy" charset="1" panose="02000503060000020004"/>
      <p:regular r:id="rId24"/>
    </p:embeddedFont>
    <p:embeddedFont>
      <p:font typeface="Klein Heavy Italics" charset="1" panose="02000503060000020004"/>
      <p:regular r:id="rId25"/>
    </p:embeddedFont>
    <p:embeddedFont>
      <p:font typeface="Aileron" charset="1" panose="00000500000000000000"/>
      <p:regular r:id="rId26"/>
    </p:embeddedFont>
    <p:embeddedFont>
      <p:font typeface="Aileron Bold" charset="1" panose="00000800000000000000"/>
      <p:regular r:id="rId27"/>
    </p:embeddedFont>
    <p:embeddedFont>
      <p:font typeface="Aileron Italics" charset="1" panose="00000500000000000000"/>
      <p:regular r:id="rId28"/>
    </p:embeddedFont>
    <p:embeddedFont>
      <p:font typeface="Aileron Bold Italics" charset="1" panose="00000800000000000000"/>
      <p:regular r:id="rId29"/>
    </p:embeddedFont>
    <p:embeddedFont>
      <p:font typeface="Aileron Thin" charset="1" panose="00000300000000000000"/>
      <p:regular r:id="rId30"/>
    </p:embeddedFont>
    <p:embeddedFont>
      <p:font typeface="Aileron Thin Italics" charset="1" panose="00000300000000000000"/>
      <p:regular r:id="rId31"/>
    </p:embeddedFont>
    <p:embeddedFont>
      <p:font typeface="Aileron Light" charset="1" panose="00000400000000000000"/>
      <p:regular r:id="rId32"/>
    </p:embeddedFont>
    <p:embeddedFont>
      <p:font typeface="Aileron Light Italics" charset="1" panose="00000400000000000000"/>
      <p:regular r:id="rId33"/>
    </p:embeddedFont>
    <p:embeddedFont>
      <p:font typeface="Aileron Ultra-Bold" charset="1" panose="00000A00000000000000"/>
      <p:regular r:id="rId34"/>
    </p:embeddedFont>
    <p:embeddedFont>
      <p:font typeface="Aileron Ultra-Bold Italics" charset="1" panose="00000A00000000000000"/>
      <p:regular r:id="rId35"/>
    </p:embeddedFont>
    <p:embeddedFont>
      <p:font typeface="Aileron Heavy" charset="1" panose="00000A00000000000000"/>
      <p:regular r:id="rId36"/>
    </p:embeddedFont>
    <p:embeddedFont>
      <p:font typeface="Aileron Heavy Italics" charset="1" panose="00000A00000000000000"/>
      <p:regular r:id="rId37"/>
    </p:embeddedFont>
    <p:embeddedFont>
      <p:font typeface="Tek Tall Arabic" charset="1" panose="00000000000000000000"/>
      <p:regular r:id="rId38"/>
    </p:embeddedFont>
    <p:embeddedFont>
      <p:font typeface="Tek Tall Arabic Bold" charset="1" panose="00000000000000000000"/>
      <p:regular r:id="rId39"/>
    </p:embeddedFont>
    <p:embeddedFont>
      <p:font typeface="Tek Tall Arabic Thin" charset="1" panose="00000000000000000000"/>
      <p:regular r:id="rId40"/>
    </p:embeddedFont>
    <p:embeddedFont>
      <p:font typeface="Tek Tall Arabic Extra-Light" charset="1" panose="00000000000000000000"/>
      <p:regular r:id="rId41"/>
    </p:embeddedFont>
    <p:embeddedFont>
      <p:font typeface="Tek Tall Arabic Light" charset="1" panose="00000000000000000000"/>
      <p:regular r:id="rId42"/>
    </p:embeddedFont>
    <p:embeddedFont>
      <p:font typeface="Tek Tall Arabic Medium" charset="1" panose="00000000000000000000"/>
      <p:regular r:id="rId43"/>
    </p:embeddedFont>
    <p:embeddedFont>
      <p:font typeface="Tek Tall Arabic Semi-Bold" charset="1" panose="0000000000000000000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slides/slide1.xml" Type="http://schemas.openxmlformats.org/officeDocument/2006/relationships/slide"/><Relationship Id="rId46" Target="slides/slide2.xml" Type="http://schemas.openxmlformats.org/officeDocument/2006/relationships/slide"/><Relationship Id="rId47" Target="slides/slide3.xml" Type="http://schemas.openxmlformats.org/officeDocument/2006/relationships/slide"/><Relationship Id="rId48" Target="slides/slide4.xml" Type="http://schemas.openxmlformats.org/officeDocument/2006/relationships/slide"/><Relationship Id="rId49" Target="slides/slide5.xml" Type="http://schemas.openxmlformats.org/officeDocument/2006/relationships/slide"/><Relationship Id="rId5" Target="tableStyles.xml" Type="http://schemas.openxmlformats.org/officeDocument/2006/relationships/tableStyles"/><Relationship Id="rId50" Target="slides/slide6.xml" Type="http://schemas.openxmlformats.org/officeDocument/2006/relationships/slide"/><Relationship Id="rId51" Target="slides/slide7.xml" Type="http://schemas.openxmlformats.org/officeDocument/2006/relationships/slide"/><Relationship Id="rId52" Target="slides/slide8.xml" Type="http://schemas.openxmlformats.org/officeDocument/2006/relationships/slide"/><Relationship Id="rId53" Target="slides/slide9.xml" Type="http://schemas.openxmlformats.org/officeDocument/2006/relationships/slide"/><Relationship Id="rId54" Target="slides/slide10.xml" Type="http://schemas.openxmlformats.org/officeDocument/2006/relationships/slide"/><Relationship Id="rId55" Target="slides/slide11.xml" Type="http://schemas.openxmlformats.org/officeDocument/2006/relationships/slide"/><Relationship Id="rId56" Target="slides/slide1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6JfrB0Uc.mp4>
</file>

<file path=ppt/media/image1.png>
</file>

<file path=ppt/media/image10.jpeg>
</file>

<file path=ppt/media/image11.png>
</file>

<file path=ppt/media/image12.png>
</file>

<file path=ppt/media/image2.png>
</file>

<file path=ppt/media/image3.jpeg>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2.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jpeg" Type="http://schemas.openxmlformats.org/officeDocument/2006/relationships/image"/><Relationship Id="rId4" Target="../media/image4.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 Id="rId4" Target="../media/VAF6JfrB0Uc.mp4" Type="http://schemas.openxmlformats.org/officeDocument/2006/relationships/video"/><Relationship Id="rId5" Target="../media/VAF6JfrB0Uc.mp4" Type="http://schemas.microsoft.com/office/2007/relationships/media"/></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44275" y="2382317"/>
            <a:ext cx="8399449" cy="5522365"/>
          </a:xfrm>
          <a:custGeom>
            <a:avLst/>
            <a:gdLst/>
            <a:ahLst/>
            <a:cxnLst/>
            <a:rect r="r" b="b" t="t" l="l"/>
            <a:pathLst>
              <a:path h="5522365" w="8399449">
                <a:moveTo>
                  <a:pt x="0" y="0"/>
                </a:moveTo>
                <a:lnTo>
                  <a:pt x="8399450" y="0"/>
                </a:lnTo>
                <a:lnTo>
                  <a:pt x="8399450" y="5522366"/>
                </a:lnTo>
                <a:lnTo>
                  <a:pt x="0" y="5522366"/>
                </a:lnTo>
                <a:lnTo>
                  <a:pt x="0" y="0"/>
                </a:lnTo>
                <a:close/>
              </a:path>
            </a:pathLst>
          </a:custGeom>
          <a:blipFill>
            <a:blip r:embed="rId2"/>
            <a:stretch>
              <a:fillRect l="0" t="0" r="0" b="0"/>
            </a:stretch>
          </a:blipFill>
        </p:spPr>
      </p:sp>
      <p:sp>
        <p:nvSpPr>
          <p:cNvPr name="Freeform 3" id="3"/>
          <p:cNvSpPr/>
          <p:nvPr/>
        </p:nvSpPr>
        <p:spPr>
          <a:xfrm flipH="false" flipV="false" rot="0">
            <a:off x="5561554" y="2003750"/>
            <a:ext cx="7116391" cy="5586821"/>
          </a:xfrm>
          <a:custGeom>
            <a:avLst/>
            <a:gdLst/>
            <a:ahLst/>
            <a:cxnLst/>
            <a:rect r="r" b="b" t="t" l="l"/>
            <a:pathLst>
              <a:path h="5586821" w="7116391">
                <a:moveTo>
                  <a:pt x="0" y="0"/>
                </a:moveTo>
                <a:lnTo>
                  <a:pt x="7116392" y="0"/>
                </a:lnTo>
                <a:lnTo>
                  <a:pt x="7116392" y="5586821"/>
                </a:lnTo>
                <a:lnTo>
                  <a:pt x="0" y="5586821"/>
                </a:lnTo>
                <a:lnTo>
                  <a:pt x="0" y="0"/>
                </a:lnTo>
                <a:close/>
              </a:path>
            </a:pathLst>
          </a:custGeom>
          <a:blipFill>
            <a:blip r:embed="rId3">
              <a:alphaModFix amt="30000"/>
            </a:blip>
            <a:stretch>
              <a:fillRect l="0" t="0" r="0" b="0"/>
            </a:stretch>
          </a:blipFill>
        </p:spPr>
      </p:sp>
      <p:sp>
        <p:nvSpPr>
          <p:cNvPr name="TextBox 4" id="4"/>
          <p:cNvSpPr txBox="true"/>
          <p:nvPr/>
        </p:nvSpPr>
        <p:spPr>
          <a:xfrm rot="0">
            <a:off x="5561554" y="8076574"/>
            <a:ext cx="7164891" cy="1181726"/>
          </a:xfrm>
          <a:prstGeom prst="rect">
            <a:avLst/>
          </a:prstGeom>
        </p:spPr>
        <p:txBody>
          <a:bodyPr anchor="t" rtlCol="false" tIns="0" lIns="0" bIns="0" rIns="0">
            <a:spAutoFit/>
          </a:bodyPr>
          <a:lstStyle/>
          <a:p>
            <a:pPr algn="ctr" marL="0" indent="0" lvl="0">
              <a:lnSpc>
                <a:spcPts val="9561"/>
              </a:lnSpc>
              <a:spcBef>
                <a:spcPct val="0"/>
              </a:spcBef>
            </a:pPr>
            <a:r>
              <a:rPr lang="en-US" sz="6829" spc="942">
                <a:solidFill>
                  <a:srgbClr val="000000"/>
                </a:solidFill>
                <a:latin typeface="Bebas Neue Bold"/>
              </a:rPr>
              <a:t>CODE MAVERICKS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007802" y="1865505"/>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sp>
        <p:nvSpPr>
          <p:cNvPr name="Freeform 4" id="4"/>
          <p:cNvSpPr/>
          <p:nvPr/>
        </p:nvSpPr>
        <p:spPr>
          <a:xfrm flipH="false" flipV="false" rot="0">
            <a:off x="12126715" y="1544261"/>
            <a:ext cx="5801764" cy="8913154"/>
          </a:xfrm>
          <a:custGeom>
            <a:avLst/>
            <a:gdLst/>
            <a:ahLst/>
            <a:cxnLst/>
            <a:rect r="r" b="b" t="t" l="l"/>
            <a:pathLst>
              <a:path h="8913154" w="5801764">
                <a:moveTo>
                  <a:pt x="0" y="0"/>
                </a:moveTo>
                <a:lnTo>
                  <a:pt x="5801764" y="0"/>
                </a:lnTo>
                <a:lnTo>
                  <a:pt x="5801764" y="8913154"/>
                </a:lnTo>
                <a:lnTo>
                  <a:pt x="0" y="8913154"/>
                </a:lnTo>
                <a:lnTo>
                  <a:pt x="0" y="0"/>
                </a:lnTo>
                <a:close/>
              </a:path>
            </a:pathLst>
          </a:custGeom>
          <a:blipFill>
            <a:blip r:embed="rId3"/>
            <a:stretch>
              <a:fillRect l="0" t="-328" r="0" b="-328"/>
            </a:stretch>
          </a:blipFill>
        </p:spPr>
      </p:sp>
      <p:sp>
        <p:nvSpPr>
          <p:cNvPr name="TextBox 5" id="5"/>
          <p:cNvSpPr txBox="true"/>
          <p:nvPr/>
        </p:nvSpPr>
        <p:spPr>
          <a:xfrm rot="0">
            <a:off x="714588" y="562635"/>
            <a:ext cx="11988964" cy="2681939"/>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FUTURE RECOMMENDATIONS</a:t>
            </a:r>
          </a:p>
          <a:p>
            <a:pPr>
              <a:lnSpc>
                <a:spcPts val="10436"/>
              </a:lnSpc>
            </a:pPr>
          </a:p>
        </p:txBody>
      </p:sp>
      <p:sp>
        <p:nvSpPr>
          <p:cNvPr name="TextBox 6" id="6"/>
          <p:cNvSpPr txBox="true"/>
          <p:nvPr/>
        </p:nvSpPr>
        <p:spPr>
          <a:xfrm rot="0">
            <a:off x="0" y="2550656"/>
            <a:ext cx="11318417" cy="6996704"/>
          </a:xfrm>
          <a:prstGeom prst="rect">
            <a:avLst/>
          </a:prstGeom>
        </p:spPr>
        <p:txBody>
          <a:bodyPr anchor="t" rtlCol="false" tIns="0" lIns="0" bIns="0" rIns="0">
            <a:spAutoFit/>
          </a:bodyPr>
          <a:lstStyle/>
          <a:p>
            <a:pPr algn="ctr">
              <a:lnSpc>
                <a:spcPts val="2991"/>
              </a:lnSpc>
            </a:pPr>
          </a:p>
          <a:p>
            <a:pPr algn="ctr">
              <a:lnSpc>
                <a:spcPts val="2991"/>
              </a:lnSpc>
            </a:pPr>
          </a:p>
          <a:p>
            <a:pPr algn="ctr">
              <a:lnSpc>
                <a:spcPts val="2991"/>
              </a:lnSpc>
            </a:pPr>
            <a:r>
              <a:rPr lang="en-US" sz="2136">
                <a:solidFill>
                  <a:srgbClr val="1B1919"/>
                </a:solidFill>
                <a:latin typeface="Klein Bold"/>
              </a:rPr>
              <a:t>1. Integration with CCTNS:</a:t>
            </a:r>
          </a:p>
          <a:p>
            <a:pPr algn="ctr">
              <a:lnSpc>
                <a:spcPts val="2991"/>
              </a:lnSpc>
            </a:pPr>
            <a:r>
              <a:rPr lang="en-US" sz="2136">
                <a:solidFill>
                  <a:srgbClr val="1B1919"/>
                </a:solidFill>
                <a:latin typeface="Klein"/>
              </a:rPr>
              <a:t>   - Enhance collaboration with the CCTNS system to streamline data exchange and improve access to criminal records.</a:t>
            </a:r>
          </a:p>
          <a:p>
            <a:pPr algn="ctr">
              <a:lnSpc>
                <a:spcPts val="2991"/>
              </a:lnSpc>
            </a:pPr>
          </a:p>
          <a:p>
            <a:pPr algn="ctr">
              <a:lnSpc>
                <a:spcPts val="2991"/>
              </a:lnSpc>
            </a:pPr>
            <a:r>
              <a:rPr lang="en-US" sz="2136">
                <a:solidFill>
                  <a:srgbClr val="1B1919"/>
                </a:solidFill>
                <a:latin typeface="Klein Bold"/>
              </a:rPr>
              <a:t>2. System Fortification:</a:t>
            </a:r>
          </a:p>
          <a:p>
            <a:pPr algn="ctr">
              <a:lnSpc>
                <a:spcPts val="2991"/>
              </a:lnSpc>
            </a:pPr>
            <a:r>
              <a:rPr lang="en-US" sz="2136">
                <a:solidFill>
                  <a:srgbClr val="1B1919"/>
                </a:solidFill>
                <a:latin typeface="Klein"/>
              </a:rPr>
              <a:t>   - Strengthen the system architecture to ensure reliability, scalability, and resilience for sustained efficiency.</a:t>
            </a:r>
          </a:p>
          <a:p>
            <a:pPr algn="ctr">
              <a:lnSpc>
                <a:spcPts val="2991"/>
              </a:lnSpc>
            </a:pPr>
          </a:p>
          <a:p>
            <a:pPr algn="ctr">
              <a:lnSpc>
                <a:spcPts val="2991"/>
              </a:lnSpc>
            </a:pPr>
            <a:r>
              <a:rPr lang="en-US" sz="2136">
                <a:solidFill>
                  <a:srgbClr val="1B1919"/>
                </a:solidFill>
                <a:latin typeface="Klein Bold"/>
              </a:rPr>
              <a:t>3. NLP Training with Government Database</a:t>
            </a:r>
            <a:r>
              <a:rPr lang="en-US" sz="2136">
                <a:solidFill>
                  <a:srgbClr val="1B1919"/>
                </a:solidFill>
                <a:latin typeface="Klein"/>
              </a:rPr>
              <a:t>:</a:t>
            </a:r>
          </a:p>
          <a:p>
            <a:pPr algn="ctr">
              <a:lnSpc>
                <a:spcPts val="2991"/>
              </a:lnSpc>
            </a:pPr>
            <a:r>
              <a:rPr lang="en-US" sz="2136">
                <a:solidFill>
                  <a:srgbClr val="1B1919"/>
                </a:solidFill>
                <a:latin typeface="Klein"/>
              </a:rPr>
              <a:t>   - Refine the NLP model through continuous training using government databases to enhance understanding of legal language nuances.</a:t>
            </a:r>
          </a:p>
          <a:p>
            <a:pPr algn="ctr">
              <a:lnSpc>
                <a:spcPts val="2991"/>
              </a:lnSpc>
            </a:pPr>
          </a:p>
          <a:p>
            <a:pPr algn="ctr">
              <a:lnSpc>
                <a:spcPts val="2991"/>
              </a:lnSpc>
            </a:pPr>
            <a:r>
              <a:rPr lang="en-US" sz="2136">
                <a:solidFill>
                  <a:srgbClr val="1B1919"/>
                </a:solidFill>
                <a:latin typeface="Klein Bold"/>
              </a:rPr>
              <a:t>4. Voice Recording Integration:</a:t>
            </a:r>
          </a:p>
          <a:p>
            <a:pPr algn="ctr">
              <a:lnSpc>
                <a:spcPts val="2991"/>
              </a:lnSpc>
            </a:pPr>
            <a:r>
              <a:rPr lang="en-US" sz="2136">
                <a:solidFill>
                  <a:srgbClr val="1B1919"/>
                </a:solidFill>
                <a:latin typeface="Klein"/>
              </a:rPr>
              <a:t>   - Explore and plan the integration of voice recording capabilities into the FIR analysis system, providing an additional layer of user-friendly input.</a:t>
            </a:r>
          </a:p>
          <a:p>
            <a:pPr algn="ctr">
              <a:lnSpc>
                <a:spcPts val="2991"/>
              </a:lnSpc>
            </a:pPr>
          </a:p>
          <a:p>
            <a:pPr algn="ctr">
              <a:lnSpc>
                <a:spcPts val="2551"/>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007802" y="2702310"/>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sp>
        <p:nvSpPr>
          <p:cNvPr name="AutoShape 4" id="4"/>
          <p:cNvSpPr/>
          <p:nvPr/>
        </p:nvSpPr>
        <p:spPr>
          <a:xfrm>
            <a:off x="9144000" y="2702310"/>
            <a:ext cx="0" cy="6966472"/>
          </a:xfrm>
          <a:prstGeom prst="line">
            <a:avLst/>
          </a:prstGeom>
          <a:ln cap="flat" w="38100">
            <a:solidFill>
              <a:srgbClr val="000000"/>
            </a:solidFill>
            <a:prstDash val="solid"/>
            <a:headEnd type="none" len="sm" w="sm"/>
            <a:tailEnd type="none" len="sm" w="sm"/>
          </a:ln>
        </p:spPr>
      </p:sp>
      <p:sp>
        <p:nvSpPr>
          <p:cNvPr name="AutoShape 5" id="5"/>
          <p:cNvSpPr/>
          <p:nvPr/>
        </p:nvSpPr>
        <p:spPr>
          <a:xfrm>
            <a:off x="1463936" y="5980305"/>
            <a:ext cx="15795364" cy="0"/>
          </a:xfrm>
          <a:prstGeom prst="line">
            <a:avLst/>
          </a:prstGeom>
          <a:ln cap="flat" w="38100">
            <a:solidFill>
              <a:srgbClr val="000000"/>
            </a:solidFill>
            <a:prstDash val="solid"/>
            <a:headEnd type="none" len="sm" w="sm"/>
            <a:tailEnd type="none" len="sm" w="sm"/>
          </a:ln>
        </p:spPr>
      </p:sp>
      <p:sp>
        <p:nvSpPr>
          <p:cNvPr name="Freeform 6" id="6"/>
          <p:cNvSpPr/>
          <p:nvPr/>
        </p:nvSpPr>
        <p:spPr>
          <a:xfrm flipH="false" flipV="false" rot="0">
            <a:off x="-210462" y="1028700"/>
            <a:ext cx="19149495" cy="10771591"/>
          </a:xfrm>
          <a:custGeom>
            <a:avLst/>
            <a:gdLst/>
            <a:ahLst/>
            <a:cxnLst/>
            <a:rect r="r" b="b" t="t" l="l"/>
            <a:pathLst>
              <a:path h="10771591" w="19149495">
                <a:moveTo>
                  <a:pt x="0" y="0"/>
                </a:moveTo>
                <a:lnTo>
                  <a:pt x="19149495" y="0"/>
                </a:lnTo>
                <a:lnTo>
                  <a:pt x="19149495" y="10771591"/>
                </a:lnTo>
                <a:lnTo>
                  <a:pt x="0" y="10771591"/>
                </a:lnTo>
                <a:lnTo>
                  <a:pt x="0" y="0"/>
                </a:lnTo>
                <a:close/>
              </a:path>
            </a:pathLst>
          </a:custGeom>
          <a:blipFill>
            <a:blip r:embed="rId3"/>
            <a:stretch>
              <a:fillRect l="0" t="0" r="0" b="0"/>
            </a:stretch>
          </a:blipFill>
        </p:spPr>
      </p:sp>
      <p:sp>
        <p:nvSpPr>
          <p:cNvPr name="TextBox 7" id="7"/>
          <p:cNvSpPr txBox="true"/>
          <p:nvPr/>
        </p:nvSpPr>
        <p:spPr>
          <a:xfrm rot="0">
            <a:off x="714588" y="552504"/>
            <a:ext cx="11988964" cy="2681939"/>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CONCLUSION</a:t>
            </a:r>
          </a:p>
          <a:p>
            <a:pPr>
              <a:lnSpc>
                <a:spcPts val="10436"/>
              </a:lnSpc>
            </a:pPr>
          </a:p>
        </p:txBody>
      </p:sp>
      <p:sp>
        <p:nvSpPr>
          <p:cNvPr name="TextBox 8" id="8"/>
          <p:cNvSpPr txBox="true"/>
          <p:nvPr/>
        </p:nvSpPr>
        <p:spPr>
          <a:xfrm rot="0">
            <a:off x="1679677" y="3017203"/>
            <a:ext cx="5549345" cy="2737714"/>
          </a:xfrm>
          <a:prstGeom prst="rect">
            <a:avLst/>
          </a:prstGeom>
        </p:spPr>
        <p:txBody>
          <a:bodyPr anchor="t" rtlCol="false" tIns="0" lIns="0" bIns="0" rIns="0">
            <a:spAutoFit/>
          </a:bodyPr>
          <a:lstStyle/>
          <a:p>
            <a:pPr>
              <a:lnSpc>
                <a:spcPts val="1999"/>
              </a:lnSpc>
              <a:spcBef>
                <a:spcPct val="0"/>
              </a:spcBef>
            </a:pPr>
            <a:r>
              <a:rPr lang="en-US" sz="1818">
                <a:solidFill>
                  <a:srgbClr val="1B1919"/>
                </a:solidFill>
                <a:latin typeface="Klein Bold"/>
              </a:rPr>
              <a:t>1. ENHANCED TIME EFFICIENCY:</a:t>
            </a:r>
          </a:p>
          <a:p>
            <a:pPr>
              <a:lnSpc>
                <a:spcPts val="1999"/>
              </a:lnSpc>
              <a:spcBef>
                <a:spcPct val="0"/>
              </a:spcBef>
            </a:pPr>
          </a:p>
          <a:p>
            <a:pPr marL="392508" indent="-196254" lvl="1">
              <a:lnSpc>
                <a:spcPts val="1999"/>
              </a:lnSpc>
              <a:buFont typeface="Arial"/>
              <a:buChar char="•"/>
            </a:pPr>
            <a:r>
              <a:rPr lang="en-US" sz="1818">
                <a:solidFill>
                  <a:srgbClr val="1B1919"/>
                </a:solidFill>
                <a:latin typeface="Klein"/>
              </a:rPr>
              <a:t>OUR SYSTEM SIGNIFICANTLY REDUCES THE TIME TRADITIONALLY SPENT ON FIR WRITING THROUGH:</a:t>
            </a:r>
          </a:p>
          <a:p>
            <a:pPr marL="392508" indent="-196254" lvl="1">
              <a:lnSpc>
                <a:spcPts val="1999"/>
              </a:lnSpc>
              <a:buFont typeface="Arial"/>
              <a:buChar char="•"/>
            </a:pPr>
            <a:r>
              <a:rPr lang="en-US" sz="1818">
                <a:solidFill>
                  <a:srgbClr val="1B1919"/>
                </a:solidFill>
                <a:latin typeface="Klein"/>
              </a:rPr>
              <a:t>AUTOMATED DATA EXTRACTION USING OCR TECHNOLOGY.</a:t>
            </a:r>
          </a:p>
          <a:p>
            <a:pPr marL="392508" indent="-196254" lvl="1">
              <a:lnSpc>
                <a:spcPts val="1999"/>
              </a:lnSpc>
              <a:buFont typeface="Arial"/>
              <a:buChar char="•"/>
            </a:pPr>
            <a:r>
              <a:rPr lang="en-US" sz="1818">
                <a:solidFill>
                  <a:srgbClr val="1B1919"/>
                </a:solidFill>
                <a:latin typeface="Klein"/>
              </a:rPr>
              <a:t>EFFICIENT TEXT ANALYSIS AND REAL-TIME SUGGESTIONS FROM OUR NLP MODEL.</a:t>
            </a:r>
          </a:p>
          <a:p>
            <a:pPr marL="392508" indent="-196254" lvl="1">
              <a:lnSpc>
                <a:spcPts val="1999"/>
              </a:lnSpc>
              <a:buFont typeface="Arial"/>
              <a:buChar char="•"/>
            </a:pPr>
            <a:r>
              <a:rPr lang="en-US" sz="1818">
                <a:solidFill>
                  <a:srgbClr val="1B1919"/>
                </a:solidFill>
                <a:latin typeface="Klein"/>
              </a:rPr>
              <a:t>STREAMLINED ONLINE FIR FILING AND KNOWLEDGE BASE REFERENCE.</a:t>
            </a:r>
          </a:p>
        </p:txBody>
      </p:sp>
      <p:sp>
        <p:nvSpPr>
          <p:cNvPr name="TextBox 9" id="9"/>
          <p:cNvSpPr txBox="true"/>
          <p:nvPr/>
        </p:nvSpPr>
        <p:spPr>
          <a:xfrm rot="0">
            <a:off x="11395844" y="2893378"/>
            <a:ext cx="5549345" cy="2985364"/>
          </a:xfrm>
          <a:prstGeom prst="rect">
            <a:avLst/>
          </a:prstGeom>
        </p:spPr>
        <p:txBody>
          <a:bodyPr anchor="t" rtlCol="false" tIns="0" lIns="0" bIns="0" rIns="0">
            <a:spAutoFit/>
          </a:bodyPr>
          <a:lstStyle/>
          <a:p>
            <a:pPr>
              <a:lnSpc>
                <a:spcPts val="1999"/>
              </a:lnSpc>
              <a:spcBef>
                <a:spcPct val="0"/>
              </a:spcBef>
            </a:pPr>
            <a:r>
              <a:rPr lang="en-US" sz="1818">
                <a:solidFill>
                  <a:srgbClr val="1B1919"/>
                </a:solidFill>
                <a:latin typeface="Klein Bold"/>
              </a:rPr>
              <a:t>2</a:t>
            </a:r>
            <a:r>
              <a:rPr lang="en-US" sz="1818">
                <a:solidFill>
                  <a:srgbClr val="1B1919"/>
                </a:solidFill>
                <a:latin typeface="Klein Bold"/>
              </a:rPr>
              <a:t>. INFORMED BY GROUND RESEARCH:</a:t>
            </a:r>
          </a:p>
          <a:p>
            <a:pPr>
              <a:lnSpc>
                <a:spcPts val="1999"/>
              </a:lnSpc>
              <a:spcBef>
                <a:spcPct val="0"/>
              </a:spcBef>
            </a:pPr>
          </a:p>
          <a:p>
            <a:pPr marL="392508" indent="-196254" lvl="1">
              <a:lnSpc>
                <a:spcPts val="1999"/>
              </a:lnSpc>
              <a:buFont typeface="Arial"/>
              <a:buChar char="•"/>
            </a:pPr>
            <a:r>
              <a:rPr lang="en-US" sz="1818">
                <a:solidFill>
                  <a:srgbClr val="1B1919"/>
                </a:solidFill>
                <a:latin typeface="Klein"/>
              </a:rPr>
              <a:t>OUR USER-CENTRIC APPROACH IS ROOTED IN COMPREHENSIVE GROUND RESEARCH, ENSURING THE SYSTEM ALIGNS WITH THE ACTUAL NEEDS AND PREFERENCES OF POLICE OFFICERS.</a:t>
            </a:r>
          </a:p>
          <a:p>
            <a:pPr marL="392508" indent="-196254" lvl="1">
              <a:lnSpc>
                <a:spcPts val="1999"/>
              </a:lnSpc>
              <a:buFont typeface="Arial"/>
              <a:buChar char="•"/>
            </a:pPr>
            <a:r>
              <a:rPr lang="en-US" sz="1818">
                <a:solidFill>
                  <a:srgbClr val="1B1919"/>
                </a:solidFill>
                <a:latin typeface="Klein"/>
              </a:rPr>
              <a:t>INSIGHTS FROM VISITS, INTERVIEWS, AND DISCUSSIONS WITH LAW ENFORCEMENT PROFESSIONALS HAVE BEEN INSTRUMENTAL IN SHAPING A SOLUTION TAILORED TO THEIR WORKFLOW.</a:t>
            </a:r>
          </a:p>
        </p:txBody>
      </p:sp>
      <p:sp>
        <p:nvSpPr>
          <p:cNvPr name="TextBox 10" id="10"/>
          <p:cNvSpPr txBox="true"/>
          <p:nvPr/>
        </p:nvSpPr>
        <p:spPr>
          <a:xfrm rot="0">
            <a:off x="1679677" y="6424021"/>
            <a:ext cx="5549345" cy="2985364"/>
          </a:xfrm>
          <a:prstGeom prst="rect">
            <a:avLst/>
          </a:prstGeom>
        </p:spPr>
        <p:txBody>
          <a:bodyPr anchor="t" rtlCol="false" tIns="0" lIns="0" bIns="0" rIns="0">
            <a:spAutoFit/>
          </a:bodyPr>
          <a:lstStyle/>
          <a:p>
            <a:pPr>
              <a:lnSpc>
                <a:spcPts val="1999"/>
              </a:lnSpc>
              <a:spcBef>
                <a:spcPct val="0"/>
              </a:spcBef>
            </a:pPr>
            <a:r>
              <a:rPr lang="en-US" sz="1818">
                <a:solidFill>
                  <a:srgbClr val="1B1919"/>
                </a:solidFill>
                <a:latin typeface="Klein Bold"/>
              </a:rPr>
              <a:t>3</a:t>
            </a:r>
            <a:r>
              <a:rPr lang="en-US" sz="1818">
                <a:solidFill>
                  <a:srgbClr val="1B1919"/>
                </a:solidFill>
                <a:latin typeface="Klein Bold"/>
              </a:rPr>
              <a:t>. USER-FRIENDLY INTERFACE:</a:t>
            </a:r>
          </a:p>
          <a:p>
            <a:pPr>
              <a:lnSpc>
                <a:spcPts val="1999"/>
              </a:lnSpc>
              <a:spcBef>
                <a:spcPct val="0"/>
              </a:spcBef>
            </a:pPr>
          </a:p>
          <a:p>
            <a:pPr marL="392508" indent="-196254" lvl="1">
              <a:lnSpc>
                <a:spcPts val="1999"/>
              </a:lnSpc>
              <a:buFont typeface="Arial"/>
              <a:buChar char="•"/>
            </a:pPr>
            <a:r>
              <a:rPr lang="en-US" sz="1818">
                <a:solidFill>
                  <a:srgbClr val="1B1919"/>
                </a:solidFill>
                <a:latin typeface="Klein"/>
              </a:rPr>
              <a:t>THE </a:t>
            </a:r>
            <a:r>
              <a:rPr lang="en-US" sz="1818">
                <a:solidFill>
                  <a:srgbClr val="1B1919"/>
                </a:solidFill>
                <a:latin typeface="Klein"/>
              </a:rPr>
              <a:t>USER-FRIENDLY INTERFACE ALLOWS LAW ENFORCEMENT PROFESSIONALS TO EDIT AND FINALIZE FIR CONTENT EFFICIENTLY, CONTRIBUTING TO A SMOOTHER WORKFLOW.</a:t>
            </a:r>
          </a:p>
          <a:p>
            <a:pPr marL="392508" indent="-196254" lvl="1">
              <a:lnSpc>
                <a:spcPts val="1999"/>
              </a:lnSpc>
              <a:buFont typeface="Arial"/>
              <a:buChar char="•"/>
            </a:pPr>
            <a:r>
              <a:rPr lang="en-US" sz="1818">
                <a:solidFill>
                  <a:srgbClr val="1B1919"/>
                </a:solidFill>
                <a:latin typeface="Klein"/>
              </a:rPr>
              <a:t>INCORPORATING SUGGESTIONS AND PREFERENCES GATHERED DURING GROUND RESEARCH ENSURES THE SYSTEM IS INTUITIVE AND MEETS THE PRACTICAL NEEDS OF ITS USERS.</a:t>
            </a:r>
          </a:p>
        </p:txBody>
      </p:sp>
      <p:sp>
        <p:nvSpPr>
          <p:cNvPr name="TextBox 11" id="11"/>
          <p:cNvSpPr txBox="true"/>
          <p:nvPr/>
        </p:nvSpPr>
        <p:spPr>
          <a:xfrm rot="0">
            <a:off x="11709955" y="6424021"/>
            <a:ext cx="5549345" cy="1994764"/>
          </a:xfrm>
          <a:prstGeom prst="rect">
            <a:avLst/>
          </a:prstGeom>
        </p:spPr>
        <p:txBody>
          <a:bodyPr anchor="t" rtlCol="false" tIns="0" lIns="0" bIns="0" rIns="0">
            <a:spAutoFit/>
          </a:bodyPr>
          <a:lstStyle/>
          <a:p>
            <a:pPr>
              <a:lnSpc>
                <a:spcPts val="1999"/>
              </a:lnSpc>
              <a:spcBef>
                <a:spcPct val="0"/>
              </a:spcBef>
            </a:pPr>
            <a:r>
              <a:rPr lang="en-US" sz="1818">
                <a:solidFill>
                  <a:srgbClr val="1B1919"/>
                </a:solidFill>
                <a:latin typeface="Klein Bold"/>
              </a:rPr>
              <a:t>4</a:t>
            </a:r>
            <a:r>
              <a:rPr lang="en-US" sz="1818">
                <a:solidFill>
                  <a:srgbClr val="1B1919"/>
                </a:solidFill>
                <a:latin typeface="Klein Bold"/>
              </a:rPr>
              <a:t>. ANTICIPATED IMPACT:</a:t>
            </a:r>
          </a:p>
          <a:p>
            <a:pPr>
              <a:lnSpc>
                <a:spcPts val="1999"/>
              </a:lnSpc>
              <a:spcBef>
                <a:spcPct val="0"/>
              </a:spcBef>
            </a:pPr>
          </a:p>
          <a:p>
            <a:pPr marL="392508" indent="-196254" lvl="1">
              <a:lnSpc>
                <a:spcPts val="1999"/>
              </a:lnSpc>
              <a:buFont typeface="Arial"/>
              <a:buChar char="•"/>
            </a:pPr>
            <a:r>
              <a:rPr lang="en-US" sz="1818">
                <a:solidFill>
                  <a:srgbClr val="1B1919"/>
                </a:solidFill>
                <a:latin typeface="Klein"/>
              </a:rPr>
              <a:t>WITH</a:t>
            </a:r>
            <a:r>
              <a:rPr lang="en-US" sz="1818">
                <a:solidFill>
                  <a:srgbClr val="1B1919"/>
                </a:solidFill>
                <a:latin typeface="Klein"/>
              </a:rPr>
              <a:t> THESE ADVANCEMENTS, WE ANTICIPATE A SUBSTANTIAL OVERALL REDUCTION IN THE TIME AND EFFORT INVESTED IN FIR WRITING, CONTRIBUTING TO IMPROVED RESPONSE TIMES AND OPERATIONAL EFFICIENCY.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435003" y="4497464"/>
            <a:ext cx="7417994" cy="1368273"/>
          </a:xfrm>
          <a:prstGeom prst="rect">
            <a:avLst/>
          </a:prstGeom>
        </p:spPr>
        <p:txBody>
          <a:bodyPr anchor="t" rtlCol="false" tIns="0" lIns="0" bIns="0" rIns="0">
            <a:spAutoFit/>
          </a:bodyPr>
          <a:lstStyle/>
          <a:p>
            <a:pPr algn="ctr">
              <a:lnSpc>
                <a:spcPts val="10436"/>
              </a:lnSpc>
              <a:spcBef>
                <a:spcPct val="0"/>
              </a:spcBef>
            </a:pPr>
            <a:r>
              <a:rPr lang="en-US" sz="9488">
                <a:solidFill>
                  <a:srgbClr val="000000"/>
                </a:solidFill>
                <a:latin typeface="Tek Tall Arabic"/>
              </a:rPr>
              <a:t>THANK YOU</a:t>
            </a:r>
          </a:p>
        </p:txBody>
      </p:sp>
      <p:sp>
        <p:nvSpPr>
          <p:cNvPr name="Freeform 3" id="3"/>
          <p:cNvSpPr/>
          <p:nvPr/>
        </p:nvSpPr>
        <p:spPr>
          <a:xfrm flipH="false" flipV="false" rot="0">
            <a:off x="5585804" y="2350090"/>
            <a:ext cx="7116391" cy="5586821"/>
          </a:xfrm>
          <a:custGeom>
            <a:avLst/>
            <a:gdLst/>
            <a:ahLst/>
            <a:cxnLst/>
            <a:rect r="r" b="b" t="t" l="l"/>
            <a:pathLst>
              <a:path h="5586821" w="7116391">
                <a:moveTo>
                  <a:pt x="0" y="0"/>
                </a:moveTo>
                <a:lnTo>
                  <a:pt x="7116392" y="0"/>
                </a:lnTo>
                <a:lnTo>
                  <a:pt x="7116392" y="5586820"/>
                </a:lnTo>
                <a:lnTo>
                  <a:pt x="0" y="5586820"/>
                </a:lnTo>
                <a:lnTo>
                  <a:pt x="0" y="0"/>
                </a:lnTo>
                <a:close/>
              </a:path>
            </a:pathLst>
          </a:custGeom>
          <a:blipFill>
            <a:blip r:embed="rId2">
              <a:alphaModFix amt="30000"/>
            </a:blip>
            <a:stretch>
              <a:fillRect l="0" t="0" r="0" b="0"/>
            </a:stretch>
          </a:blipFill>
        </p:spPr>
      </p:sp>
      <p:sp>
        <p:nvSpPr>
          <p:cNvPr name="AutoShape 4" id="4"/>
          <p:cNvSpPr/>
          <p:nvPr/>
        </p:nvSpPr>
        <p:spPr>
          <a:xfrm>
            <a:off x="5897880" y="5884786"/>
            <a:ext cx="649224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284185" y="1803731"/>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397357" y="2007391"/>
            <a:ext cx="8264285" cy="6272218"/>
          </a:xfrm>
          <a:custGeom>
            <a:avLst/>
            <a:gdLst/>
            <a:ahLst/>
            <a:cxnLst/>
            <a:rect r="r" b="b" t="t" l="l"/>
            <a:pathLst>
              <a:path h="6272218" w="8264285">
                <a:moveTo>
                  <a:pt x="0" y="0"/>
                </a:moveTo>
                <a:lnTo>
                  <a:pt x="8264285" y="0"/>
                </a:lnTo>
                <a:lnTo>
                  <a:pt x="8264285" y="6272218"/>
                </a:lnTo>
                <a:lnTo>
                  <a:pt x="0" y="6272218"/>
                </a:lnTo>
                <a:lnTo>
                  <a:pt x="0" y="0"/>
                </a:lnTo>
                <a:close/>
              </a:path>
            </a:pathLst>
          </a:custGeom>
          <a:blipFill>
            <a:blip r:embed="rId2">
              <a:alphaModFix amt="29000"/>
            </a:blip>
            <a:stretch>
              <a:fillRect l="0" t="-1720" r="0" b="-1720"/>
            </a:stretch>
          </a:blipFill>
        </p:spPr>
      </p:sp>
      <p:sp>
        <p:nvSpPr>
          <p:cNvPr name="TextBox 4" id="4"/>
          <p:cNvSpPr txBox="true"/>
          <p:nvPr/>
        </p:nvSpPr>
        <p:spPr>
          <a:xfrm rot="0">
            <a:off x="514350" y="454483"/>
            <a:ext cx="8834592" cy="1368299"/>
          </a:xfrm>
          <a:prstGeom prst="rect">
            <a:avLst/>
          </a:prstGeom>
        </p:spPr>
        <p:txBody>
          <a:bodyPr anchor="t" rtlCol="false" tIns="0" lIns="0" bIns="0" rIns="0">
            <a:spAutoFit/>
          </a:bodyPr>
          <a:lstStyle/>
          <a:p>
            <a:pPr>
              <a:lnSpc>
                <a:spcPts val="10439"/>
              </a:lnSpc>
            </a:pPr>
            <a:r>
              <a:rPr lang="en-US" sz="9490">
                <a:solidFill>
                  <a:srgbClr val="1B1919"/>
                </a:solidFill>
                <a:latin typeface="Tek Tall Arabic"/>
              </a:rPr>
              <a:t>PROBLEM STATEMENT 4</a:t>
            </a:r>
          </a:p>
        </p:txBody>
      </p:sp>
      <p:sp>
        <p:nvSpPr>
          <p:cNvPr name="TextBox 5" id="5"/>
          <p:cNvSpPr txBox="true"/>
          <p:nvPr/>
        </p:nvSpPr>
        <p:spPr>
          <a:xfrm rot="0">
            <a:off x="-284185" y="1921666"/>
            <a:ext cx="17259300" cy="787158"/>
          </a:xfrm>
          <a:prstGeom prst="rect">
            <a:avLst/>
          </a:prstGeom>
        </p:spPr>
        <p:txBody>
          <a:bodyPr anchor="t" rtlCol="false" tIns="0" lIns="0" bIns="0" rIns="0">
            <a:spAutoFit/>
          </a:bodyPr>
          <a:lstStyle/>
          <a:p>
            <a:pPr algn="ctr" marL="0" indent="0" lvl="0">
              <a:lnSpc>
                <a:spcPts val="6499"/>
              </a:lnSpc>
              <a:spcBef>
                <a:spcPct val="0"/>
              </a:spcBef>
            </a:pPr>
            <a:r>
              <a:rPr lang="en-US" sz="4642">
                <a:solidFill>
                  <a:srgbClr val="000000"/>
                </a:solidFill>
                <a:latin typeface="Canva Sans"/>
              </a:rPr>
              <a:t>Analysis of FIR using AI/ML </a:t>
            </a:r>
            <a:r>
              <a:rPr lang="en-US" sz="4642">
                <a:solidFill>
                  <a:srgbClr val="000000"/>
                </a:solidFill>
                <a:latin typeface="Canva Sans"/>
              </a:rPr>
              <a:t>for proper Act and Section</a:t>
            </a:r>
          </a:p>
        </p:txBody>
      </p:sp>
      <p:sp>
        <p:nvSpPr>
          <p:cNvPr name="TextBox 6" id="6"/>
          <p:cNvSpPr txBox="true"/>
          <p:nvPr/>
        </p:nvSpPr>
        <p:spPr>
          <a:xfrm rot="0">
            <a:off x="508009" y="2873135"/>
            <a:ext cx="17681866" cy="3301215"/>
          </a:xfrm>
          <a:prstGeom prst="rect">
            <a:avLst/>
          </a:prstGeom>
        </p:spPr>
        <p:txBody>
          <a:bodyPr anchor="t" rtlCol="false" tIns="0" lIns="0" bIns="0" rIns="0">
            <a:spAutoFit/>
          </a:bodyPr>
          <a:lstStyle/>
          <a:p>
            <a:pPr algn="ctr">
              <a:lnSpc>
                <a:spcPts val="4418"/>
              </a:lnSpc>
            </a:pPr>
            <a:r>
              <a:rPr lang="en-US" sz="3155">
                <a:solidFill>
                  <a:srgbClr val="000000"/>
                </a:solidFill>
                <a:latin typeface="Canva Sans Bold"/>
              </a:rPr>
              <a:t>BACKGROUND</a:t>
            </a:r>
          </a:p>
          <a:p>
            <a:pPr algn="ctr">
              <a:lnSpc>
                <a:spcPts val="4418"/>
              </a:lnSpc>
            </a:pPr>
            <a:r>
              <a:rPr lang="en-US" sz="3155">
                <a:solidFill>
                  <a:srgbClr val="000000"/>
                </a:solidFill>
                <a:latin typeface="Canva Sans"/>
              </a:rPr>
              <a:t>When complaints are filed, FIRs are recorded with sections of IPC and other acts, but there's a challenge in understanding the multiplicity of acts. This can lead to accusations of applying the wrong or weaker sections of the law. AI can assist by suggesting relevant sections based on the language of the complaint, allowing investigators to probe accordingly.</a:t>
            </a:r>
          </a:p>
        </p:txBody>
      </p:sp>
      <p:sp>
        <p:nvSpPr>
          <p:cNvPr name="TextBox 7" id="7"/>
          <p:cNvSpPr txBox="true"/>
          <p:nvPr/>
        </p:nvSpPr>
        <p:spPr>
          <a:xfrm rot="0">
            <a:off x="820494" y="7231625"/>
            <a:ext cx="7945385" cy="1787228"/>
          </a:xfrm>
          <a:prstGeom prst="rect">
            <a:avLst/>
          </a:prstGeom>
        </p:spPr>
        <p:txBody>
          <a:bodyPr anchor="t" rtlCol="false" tIns="0" lIns="0" bIns="0" rIns="0">
            <a:spAutoFit/>
          </a:bodyPr>
          <a:lstStyle/>
          <a:p>
            <a:pPr algn="just" marL="748427" indent="-374214" lvl="1">
              <a:lnSpc>
                <a:spcPts val="4853"/>
              </a:lnSpc>
              <a:buFont typeface="Arial"/>
              <a:buChar char="•"/>
            </a:pPr>
            <a:r>
              <a:rPr lang="en-US" sz="3466">
                <a:solidFill>
                  <a:srgbClr val="000000"/>
                </a:solidFill>
                <a:latin typeface="Canva Sans"/>
              </a:rPr>
              <a:t>Solution using NLP</a:t>
            </a:r>
          </a:p>
          <a:p>
            <a:pPr algn="just" marL="748427" indent="-374214" lvl="1">
              <a:lnSpc>
                <a:spcPts val="4853"/>
              </a:lnSpc>
              <a:buFont typeface="Arial"/>
              <a:buChar char="•"/>
            </a:pPr>
            <a:r>
              <a:rPr lang="en-US" sz="3466">
                <a:solidFill>
                  <a:srgbClr val="000000"/>
                </a:solidFill>
                <a:latin typeface="Canva Sans"/>
              </a:rPr>
              <a:t>Structured Data Representation</a:t>
            </a:r>
          </a:p>
          <a:p>
            <a:pPr algn="just" marL="748427" indent="-374214" lvl="1">
              <a:lnSpc>
                <a:spcPts val="4853"/>
              </a:lnSpc>
              <a:buFont typeface="Arial"/>
              <a:buChar char="•"/>
            </a:pPr>
            <a:r>
              <a:rPr lang="en-US" sz="3466">
                <a:solidFill>
                  <a:srgbClr val="000000"/>
                </a:solidFill>
                <a:latin typeface="Canva Sans"/>
              </a:rPr>
              <a:t>Legal and Regulatory Compliance </a:t>
            </a:r>
          </a:p>
        </p:txBody>
      </p:sp>
      <p:sp>
        <p:nvSpPr>
          <p:cNvPr name="TextBox 8" id="8"/>
          <p:cNvSpPr txBox="true"/>
          <p:nvPr/>
        </p:nvSpPr>
        <p:spPr>
          <a:xfrm rot="0">
            <a:off x="9688950" y="7136550"/>
            <a:ext cx="7570350" cy="2121750"/>
          </a:xfrm>
          <a:prstGeom prst="rect">
            <a:avLst/>
          </a:prstGeom>
        </p:spPr>
        <p:txBody>
          <a:bodyPr anchor="t" rtlCol="false" tIns="0" lIns="0" bIns="0" rIns="0">
            <a:spAutoFit/>
          </a:bodyPr>
          <a:lstStyle/>
          <a:p>
            <a:pPr algn="ctr">
              <a:lnSpc>
                <a:spcPts val="4853"/>
              </a:lnSpc>
            </a:pPr>
            <a:r>
              <a:rPr lang="en-US" sz="3466">
                <a:solidFill>
                  <a:srgbClr val="000000"/>
                </a:solidFill>
                <a:latin typeface="Canva Sans Bold"/>
              </a:rPr>
              <a:t>Challenges</a:t>
            </a:r>
          </a:p>
          <a:p>
            <a:pPr algn="ctr" marL="575711" indent="-287856" lvl="1">
              <a:lnSpc>
                <a:spcPts val="3733"/>
              </a:lnSpc>
              <a:buFont typeface="Arial"/>
              <a:buChar char="•"/>
            </a:pPr>
            <a:r>
              <a:rPr lang="en-US" sz="2666">
                <a:solidFill>
                  <a:srgbClr val="000000"/>
                </a:solidFill>
                <a:latin typeface="Canva Sans"/>
              </a:rPr>
              <a:t>CCTNS Datasets Not Utilized</a:t>
            </a:r>
          </a:p>
          <a:p>
            <a:pPr algn="ctr" marL="575711" indent="-287856" lvl="1">
              <a:lnSpc>
                <a:spcPts val="3733"/>
              </a:lnSpc>
              <a:buFont typeface="Arial"/>
              <a:buChar char="•"/>
            </a:pPr>
            <a:r>
              <a:rPr lang="en-US" sz="2666">
                <a:solidFill>
                  <a:srgbClr val="000000"/>
                </a:solidFill>
                <a:latin typeface="Canva Sans"/>
              </a:rPr>
              <a:t>Limited use of FIRs available on Rajcop</a:t>
            </a:r>
          </a:p>
          <a:p>
            <a:pPr algn="just">
              <a:lnSpc>
                <a:spcPts val="4853"/>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284185" y="1803731"/>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397357" y="2007391"/>
            <a:ext cx="8264285" cy="6272218"/>
          </a:xfrm>
          <a:custGeom>
            <a:avLst/>
            <a:gdLst/>
            <a:ahLst/>
            <a:cxnLst/>
            <a:rect r="r" b="b" t="t" l="l"/>
            <a:pathLst>
              <a:path h="6272218" w="8264285">
                <a:moveTo>
                  <a:pt x="0" y="0"/>
                </a:moveTo>
                <a:lnTo>
                  <a:pt x="8264285" y="0"/>
                </a:lnTo>
                <a:lnTo>
                  <a:pt x="8264285" y="6272218"/>
                </a:lnTo>
                <a:lnTo>
                  <a:pt x="0" y="6272218"/>
                </a:lnTo>
                <a:lnTo>
                  <a:pt x="0" y="0"/>
                </a:lnTo>
                <a:close/>
              </a:path>
            </a:pathLst>
          </a:custGeom>
          <a:blipFill>
            <a:blip r:embed="rId2">
              <a:alphaModFix amt="29000"/>
            </a:blip>
            <a:stretch>
              <a:fillRect l="0" t="-1720" r="0" b="-1720"/>
            </a:stretch>
          </a:blipFill>
        </p:spPr>
      </p:sp>
      <p:sp>
        <p:nvSpPr>
          <p:cNvPr name="TextBox 4" id="4"/>
          <p:cNvSpPr txBox="true"/>
          <p:nvPr/>
        </p:nvSpPr>
        <p:spPr>
          <a:xfrm rot="0">
            <a:off x="514350" y="454483"/>
            <a:ext cx="8834592" cy="1368299"/>
          </a:xfrm>
          <a:prstGeom prst="rect">
            <a:avLst/>
          </a:prstGeom>
        </p:spPr>
        <p:txBody>
          <a:bodyPr anchor="t" rtlCol="false" tIns="0" lIns="0" bIns="0" rIns="0">
            <a:spAutoFit/>
          </a:bodyPr>
          <a:lstStyle/>
          <a:p>
            <a:pPr>
              <a:lnSpc>
                <a:spcPts val="10439"/>
              </a:lnSpc>
            </a:pPr>
            <a:r>
              <a:rPr lang="en-US" sz="9490">
                <a:solidFill>
                  <a:srgbClr val="1B1919"/>
                </a:solidFill>
                <a:latin typeface="Tek Tall Arabic"/>
              </a:rPr>
              <a:t>DESIRED SOLUTION</a:t>
            </a:r>
          </a:p>
        </p:txBody>
      </p:sp>
      <p:sp>
        <p:nvSpPr>
          <p:cNvPr name="TextBox 5" id="5"/>
          <p:cNvSpPr txBox="true"/>
          <p:nvPr/>
        </p:nvSpPr>
        <p:spPr>
          <a:xfrm rot="0">
            <a:off x="899850" y="2995723"/>
            <a:ext cx="17259300" cy="5701858"/>
          </a:xfrm>
          <a:prstGeom prst="rect">
            <a:avLst/>
          </a:prstGeom>
        </p:spPr>
        <p:txBody>
          <a:bodyPr anchor="t" rtlCol="false" tIns="0" lIns="0" bIns="0" rIns="0">
            <a:spAutoFit/>
          </a:bodyPr>
          <a:lstStyle/>
          <a:p>
            <a:pPr marL="1002293" indent="-501147" lvl="1">
              <a:lnSpc>
                <a:spcPts val="6499"/>
              </a:lnSpc>
              <a:buFont typeface="Arial"/>
              <a:buChar char="•"/>
            </a:pPr>
            <a:r>
              <a:rPr lang="en-US" sz="4642">
                <a:solidFill>
                  <a:srgbClr val="000000"/>
                </a:solidFill>
                <a:latin typeface="Canva Sans"/>
              </a:rPr>
              <a:t>OCR Functionality</a:t>
            </a:r>
          </a:p>
          <a:p>
            <a:pPr marL="1002293" indent="-501147" lvl="1">
              <a:lnSpc>
                <a:spcPts val="6499"/>
              </a:lnSpc>
              <a:buFont typeface="Arial"/>
              <a:buChar char="•"/>
            </a:pPr>
            <a:r>
              <a:rPr lang="en-US" sz="4642">
                <a:solidFill>
                  <a:srgbClr val="000000"/>
                </a:solidFill>
                <a:latin typeface="Canva Sans"/>
              </a:rPr>
              <a:t>User Flexibility</a:t>
            </a:r>
          </a:p>
          <a:p>
            <a:pPr marL="1002293" indent="-501147" lvl="1">
              <a:lnSpc>
                <a:spcPts val="6499"/>
              </a:lnSpc>
              <a:buFont typeface="Arial"/>
              <a:buChar char="•"/>
            </a:pPr>
            <a:r>
              <a:rPr lang="en-US" sz="4642">
                <a:solidFill>
                  <a:srgbClr val="000000"/>
                </a:solidFill>
                <a:latin typeface="Canva Sans"/>
              </a:rPr>
              <a:t>Standardization</a:t>
            </a:r>
          </a:p>
          <a:p>
            <a:pPr marL="1002293" indent="-501147" lvl="1">
              <a:lnSpc>
                <a:spcPts val="6499"/>
              </a:lnSpc>
              <a:buFont typeface="Arial"/>
              <a:buChar char="•"/>
            </a:pPr>
            <a:r>
              <a:rPr lang="en-US" sz="4642">
                <a:solidFill>
                  <a:srgbClr val="000000"/>
                </a:solidFill>
                <a:latin typeface="Canva Sans"/>
              </a:rPr>
              <a:t>Transparency and Accountability</a:t>
            </a:r>
          </a:p>
          <a:p>
            <a:pPr marL="1002293" indent="-501147" lvl="1">
              <a:lnSpc>
                <a:spcPts val="6499"/>
              </a:lnSpc>
              <a:buFont typeface="Arial"/>
              <a:buChar char="•"/>
            </a:pPr>
            <a:r>
              <a:rPr lang="en-US" sz="4642">
                <a:solidFill>
                  <a:srgbClr val="000000"/>
                </a:solidFill>
                <a:latin typeface="Canva Sans"/>
              </a:rPr>
              <a:t>Compatibility with CCTNS</a:t>
            </a:r>
          </a:p>
          <a:p>
            <a:pPr marL="1002293" indent="-501147" lvl="1">
              <a:lnSpc>
                <a:spcPts val="6499"/>
              </a:lnSpc>
              <a:buFont typeface="Arial"/>
              <a:buChar char="•"/>
            </a:pPr>
            <a:r>
              <a:rPr lang="en-US" sz="4642">
                <a:solidFill>
                  <a:srgbClr val="000000"/>
                </a:solidFill>
                <a:latin typeface="Canva Sans"/>
              </a:rPr>
              <a:t>Law Application Highlighting</a:t>
            </a:r>
          </a:p>
          <a:p>
            <a:pPr>
              <a:lnSpc>
                <a:spcPts val="649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554850" y="1917496"/>
            <a:ext cx="7427864" cy="0"/>
          </a:xfrm>
          <a:prstGeom prst="line">
            <a:avLst/>
          </a:prstGeom>
          <a:ln cap="flat" w="38100">
            <a:solidFill>
              <a:srgbClr val="000000"/>
            </a:solidFill>
            <a:prstDash val="solid"/>
            <a:headEnd type="none" len="sm" w="sm"/>
            <a:tailEnd type="none" len="sm" w="sm"/>
          </a:ln>
        </p:spPr>
      </p:sp>
      <p:grpSp>
        <p:nvGrpSpPr>
          <p:cNvPr name="Group 3" id="3"/>
          <p:cNvGrpSpPr/>
          <p:nvPr/>
        </p:nvGrpSpPr>
        <p:grpSpPr>
          <a:xfrm rot="0">
            <a:off x="256997" y="3027873"/>
            <a:ext cx="10549081" cy="2246052"/>
            <a:chOff x="0" y="0"/>
            <a:chExt cx="2778359" cy="591553"/>
          </a:xfrm>
        </p:grpSpPr>
        <p:sp>
          <p:nvSpPr>
            <p:cNvPr name="Freeform 4" id="4"/>
            <p:cNvSpPr/>
            <p:nvPr/>
          </p:nvSpPr>
          <p:spPr>
            <a:xfrm flipH="false" flipV="false" rot="0">
              <a:off x="0" y="0"/>
              <a:ext cx="2778359" cy="591553"/>
            </a:xfrm>
            <a:custGeom>
              <a:avLst/>
              <a:gdLst/>
              <a:ahLst/>
              <a:cxnLst/>
              <a:rect r="r" b="b" t="t" l="l"/>
              <a:pathLst>
                <a:path h="591553" w="2778359">
                  <a:moveTo>
                    <a:pt x="0" y="0"/>
                  </a:moveTo>
                  <a:lnTo>
                    <a:pt x="2778359" y="0"/>
                  </a:lnTo>
                  <a:lnTo>
                    <a:pt x="2778359" y="591553"/>
                  </a:lnTo>
                  <a:lnTo>
                    <a:pt x="0" y="591553"/>
                  </a:lnTo>
                  <a:close/>
                </a:path>
              </a:pathLst>
            </a:custGeom>
            <a:solidFill>
              <a:srgbClr val="000000">
                <a:alpha val="0"/>
              </a:srgbClr>
            </a:solidFill>
            <a:ln w="9525" cap="sq">
              <a:solidFill>
                <a:srgbClr val="000000"/>
              </a:solidFill>
              <a:prstDash val="solid"/>
              <a:miter/>
            </a:ln>
          </p:spPr>
        </p:sp>
        <p:sp>
          <p:nvSpPr>
            <p:cNvPr name="TextBox 5" id="5"/>
            <p:cNvSpPr txBox="true"/>
            <p:nvPr/>
          </p:nvSpPr>
          <p:spPr>
            <a:xfrm>
              <a:off x="0" y="-19050"/>
              <a:ext cx="2778359" cy="610603"/>
            </a:xfrm>
            <a:prstGeom prst="rect">
              <a:avLst/>
            </a:prstGeom>
          </p:spPr>
          <p:txBody>
            <a:bodyPr anchor="ctr" rtlCol="false" tIns="50800" lIns="50800" bIns="50800" rIns="50800"/>
            <a:lstStyle/>
            <a:p>
              <a:pPr algn="ctr">
                <a:lnSpc>
                  <a:spcPts val="3118"/>
                </a:lnSpc>
              </a:pPr>
              <a:r>
                <a:rPr lang="en-US" sz="2599">
                  <a:solidFill>
                    <a:srgbClr val="000000"/>
                  </a:solidFill>
                  <a:latin typeface="Klein Bold"/>
                </a:rPr>
                <a:t>METHODOLOGY</a:t>
              </a:r>
            </a:p>
            <a:p>
              <a:pPr algn="ctr">
                <a:lnSpc>
                  <a:spcPts val="3118"/>
                </a:lnSpc>
              </a:pPr>
              <a:r>
                <a:rPr lang="en-US" sz="2599">
                  <a:solidFill>
                    <a:srgbClr val="000000"/>
                  </a:solidFill>
                  <a:latin typeface="Klein"/>
                </a:rPr>
                <a:t>Detailed insights gathered through police department visits, interviews, and in-depth discussions with POLICE INSPECTORS.</a:t>
              </a:r>
            </a:p>
            <a:p>
              <a:pPr algn="ctr">
                <a:lnSpc>
                  <a:spcPts val="3118"/>
                </a:lnSpc>
              </a:pPr>
            </a:p>
          </p:txBody>
        </p:sp>
      </p:grpSp>
      <p:grpSp>
        <p:nvGrpSpPr>
          <p:cNvPr name="Group 6" id="6"/>
          <p:cNvGrpSpPr/>
          <p:nvPr/>
        </p:nvGrpSpPr>
        <p:grpSpPr>
          <a:xfrm rot="0">
            <a:off x="256997" y="7578577"/>
            <a:ext cx="10549081" cy="2246052"/>
            <a:chOff x="0" y="0"/>
            <a:chExt cx="2778359" cy="591553"/>
          </a:xfrm>
        </p:grpSpPr>
        <p:sp>
          <p:nvSpPr>
            <p:cNvPr name="Freeform 7" id="7"/>
            <p:cNvSpPr/>
            <p:nvPr/>
          </p:nvSpPr>
          <p:spPr>
            <a:xfrm flipH="false" flipV="false" rot="0">
              <a:off x="0" y="0"/>
              <a:ext cx="2778359" cy="591553"/>
            </a:xfrm>
            <a:custGeom>
              <a:avLst/>
              <a:gdLst/>
              <a:ahLst/>
              <a:cxnLst/>
              <a:rect r="r" b="b" t="t" l="l"/>
              <a:pathLst>
                <a:path h="591553" w="2778359">
                  <a:moveTo>
                    <a:pt x="0" y="0"/>
                  </a:moveTo>
                  <a:lnTo>
                    <a:pt x="2778359" y="0"/>
                  </a:lnTo>
                  <a:lnTo>
                    <a:pt x="2778359" y="591553"/>
                  </a:lnTo>
                  <a:lnTo>
                    <a:pt x="0" y="591553"/>
                  </a:lnTo>
                  <a:close/>
                </a:path>
              </a:pathLst>
            </a:custGeom>
            <a:solidFill>
              <a:srgbClr val="000000">
                <a:alpha val="0"/>
              </a:srgbClr>
            </a:solidFill>
            <a:ln w="9525" cap="sq">
              <a:solidFill>
                <a:srgbClr val="000000"/>
              </a:solidFill>
              <a:prstDash val="solid"/>
              <a:miter/>
            </a:ln>
          </p:spPr>
        </p:sp>
        <p:sp>
          <p:nvSpPr>
            <p:cNvPr name="TextBox 8" id="8"/>
            <p:cNvSpPr txBox="true"/>
            <p:nvPr/>
          </p:nvSpPr>
          <p:spPr>
            <a:xfrm>
              <a:off x="0" y="-19050"/>
              <a:ext cx="2778359" cy="610603"/>
            </a:xfrm>
            <a:prstGeom prst="rect">
              <a:avLst/>
            </a:prstGeom>
          </p:spPr>
          <p:txBody>
            <a:bodyPr anchor="ctr" rtlCol="false" tIns="50800" lIns="50800" bIns="50800" rIns="50800"/>
            <a:lstStyle/>
            <a:p>
              <a:pPr algn="ctr">
                <a:lnSpc>
                  <a:spcPts val="3118"/>
                </a:lnSpc>
              </a:pPr>
              <a:r>
                <a:rPr lang="en-US" sz="2599">
                  <a:solidFill>
                    <a:srgbClr val="000000"/>
                  </a:solidFill>
                  <a:latin typeface="Klein Bold"/>
                </a:rPr>
                <a:t>USER PREFERENCES</a:t>
              </a:r>
            </a:p>
            <a:p>
              <a:pPr algn="ctr">
                <a:lnSpc>
                  <a:spcPts val="3118"/>
                </a:lnSpc>
              </a:pPr>
              <a:r>
                <a:rPr lang="en-US" sz="2599">
                  <a:solidFill>
                    <a:srgbClr val="000000"/>
                  </a:solidFill>
                  <a:latin typeface="Klein"/>
                </a:rPr>
                <a:t>Understanding the demand for AI suggestions with editable options to streamline law enforcement procedures.</a:t>
              </a:r>
            </a:p>
            <a:p>
              <a:pPr algn="ctr">
                <a:lnSpc>
                  <a:spcPts val="3118"/>
                </a:lnSpc>
              </a:pPr>
            </a:p>
          </p:txBody>
        </p:sp>
      </p:grpSp>
      <p:grpSp>
        <p:nvGrpSpPr>
          <p:cNvPr name="Group 9" id="9"/>
          <p:cNvGrpSpPr/>
          <p:nvPr/>
        </p:nvGrpSpPr>
        <p:grpSpPr>
          <a:xfrm rot="0">
            <a:off x="256997" y="5273925"/>
            <a:ext cx="10549081" cy="2276077"/>
            <a:chOff x="0" y="0"/>
            <a:chExt cx="2778359" cy="599461"/>
          </a:xfrm>
        </p:grpSpPr>
        <p:sp>
          <p:nvSpPr>
            <p:cNvPr name="Freeform 10" id="10"/>
            <p:cNvSpPr/>
            <p:nvPr/>
          </p:nvSpPr>
          <p:spPr>
            <a:xfrm flipH="false" flipV="false" rot="0">
              <a:off x="0" y="0"/>
              <a:ext cx="2778359" cy="599461"/>
            </a:xfrm>
            <a:custGeom>
              <a:avLst/>
              <a:gdLst/>
              <a:ahLst/>
              <a:cxnLst/>
              <a:rect r="r" b="b" t="t" l="l"/>
              <a:pathLst>
                <a:path h="599461" w="2778359">
                  <a:moveTo>
                    <a:pt x="0" y="0"/>
                  </a:moveTo>
                  <a:lnTo>
                    <a:pt x="2778359" y="0"/>
                  </a:lnTo>
                  <a:lnTo>
                    <a:pt x="2778359" y="599461"/>
                  </a:lnTo>
                  <a:lnTo>
                    <a:pt x="0" y="599461"/>
                  </a:lnTo>
                  <a:close/>
                </a:path>
              </a:pathLst>
            </a:custGeom>
            <a:solidFill>
              <a:srgbClr val="000000">
                <a:alpha val="0"/>
              </a:srgbClr>
            </a:solidFill>
            <a:ln w="9525" cap="sq">
              <a:solidFill>
                <a:srgbClr val="000000"/>
              </a:solidFill>
              <a:prstDash val="solid"/>
              <a:miter/>
            </a:ln>
          </p:spPr>
        </p:sp>
        <p:sp>
          <p:nvSpPr>
            <p:cNvPr name="TextBox 11" id="11"/>
            <p:cNvSpPr txBox="true"/>
            <p:nvPr/>
          </p:nvSpPr>
          <p:spPr>
            <a:xfrm>
              <a:off x="0" y="-19050"/>
              <a:ext cx="2778359" cy="618511"/>
            </a:xfrm>
            <a:prstGeom prst="rect">
              <a:avLst/>
            </a:prstGeom>
          </p:spPr>
          <p:txBody>
            <a:bodyPr anchor="ctr" rtlCol="false" tIns="50800" lIns="50800" bIns="50800" rIns="50800"/>
            <a:lstStyle/>
            <a:p>
              <a:pPr algn="ctr">
                <a:lnSpc>
                  <a:spcPts val="3118"/>
                </a:lnSpc>
              </a:pPr>
              <a:r>
                <a:rPr lang="en-US" sz="2599">
                  <a:solidFill>
                    <a:srgbClr val="000000"/>
                  </a:solidFill>
                  <a:latin typeface="Klein Bold"/>
                </a:rPr>
                <a:t>FIR CHARACTERISTICS</a:t>
              </a:r>
            </a:p>
            <a:p>
              <a:pPr algn="ctr">
                <a:lnSpc>
                  <a:spcPts val="3118"/>
                </a:lnSpc>
              </a:pPr>
              <a:r>
                <a:rPr lang="en-US" sz="2599">
                  <a:solidFill>
                    <a:srgbClr val="000000"/>
                  </a:solidFill>
                  <a:latin typeface="Klein"/>
                </a:rPr>
                <a:t>Analyzed various aspects including the length, format, and existing practices related to FIR documentation.</a:t>
              </a:r>
            </a:p>
            <a:p>
              <a:pPr algn="ctr">
                <a:lnSpc>
                  <a:spcPts val="3118"/>
                </a:lnSpc>
              </a:pPr>
            </a:p>
          </p:txBody>
        </p:sp>
      </p:grpSp>
      <p:sp>
        <p:nvSpPr>
          <p:cNvPr name="Freeform 12" id="12"/>
          <p:cNvSpPr/>
          <p:nvPr/>
        </p:nvSpPr>
        <p:spPr>
          <a:xfrm flipH="false" flipV="false" rot="0">
            <a:off x="5456891" y="1898446"/>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sp>
        <p:nvSpPr>
          <p:cNvPr name="Freeform 13" id="13"/>
          <p:cNvSpPr/>
          <p:nvPr/>
        </p:nvSpPr>
        <p:spPr>
          <a:xfrm flipH="false" flipV="false" rot="0">
            <a:off x="12341591" y="5476662"/>
            <a:ext cx="5641672" cy="4146681"/>
          </a:xfrm>
          <a:custGeom>
            <a:avLst/>
            <a:gdLst/>
            <a:ahLst/>
            <a:cxnLst/>
            <a:rect r="r" b="b" t="t" l="l"/>
            <a:pathLst>
              <a:path h="4146681" w="5641672">
                <a:moveTo>
                  <a:pt x="0" y="0"/>
                </a:moveTo>
                <a:lnTo>
                  <a:pt x="5641672" y="0"/>
                </a:lnTo>
                <a:lnTo>
                  <a:pt x="5641672" y="4146681"/>
                </a:lnTo>
                <a:lnTo>
                  <a:pt x="0" y="4146681"/>
                </a:lnTo>
                <a:lnTo>
                  <a:pt x="0" y="0"/>
                </a:lnTo>
                <a:close/>
              </a:path>
            </a:pathLst>
          </a:custGeom>
          <a:blipFill>
            <a:blip r:embed="rId3">
              <a:alphaModFix amt="80000"/>
            </a:blip>
            <a:stretch>
              <a:fillRect l="0" t="-1019" r="0" b="-1019"/>
            </a:stretch>
          </a:blipFill>
        </p:spPr>
      </p:sp>
      <p:sp>
        <p:nvSpPr>
          <p:cNvPr name="Freeform 14" id="14"/>
          <p:cNvSpPr/>
          <p:nvPr/>
        </p:nvSpPr>
        <p:spPr>
          <a:xfrm flipH="false" flipV="false" rot="0">
            <a:off x="12341591" y="912246"/>
            <a:ext cx="5641672" cy="4231254"/>
          </a:xfrm>
          <a:custGeom>
            <a:avLst/>
            <a:gdLst/>
            <a:ahLst/>
            <a:cxnLst/>
            <a:rect r="r" b="b" t="t" l="l"/>
            <a:pathLst>
              <a:path h="4231254" w="5641672">
                <a:moveTo>
                  <a:pt x="0" y="0"/>
                </a:moveTo>
                <a:lnTo>
                  <a:pt x="5641672" y="0"/>
                </a:lnTo>
                <a:lnTo>
                  <a:pt x="5641672" y="4231254"/>
                </a:lnTo>
                <a:lnTo>
                  <a:pt x="0" y="4231254"/>
                </a:lnTo>
                <a:lnTo>
                  <a:pt x="0" y="0"/>
                </a:lnTo>
                <a:close/>
              </a:path>
            </a:pathLst>
          </a:custGeom>
          <a:blipFill>
            <a:blip r:embed="rId4">
              <a:alphaModFix amt="80000"/>
            </a:blip>
            <a:stretch>
              <a:fillRect l="0" t="0" r="0" b="0"/>
            </a:stretch>
          </a:blipFill>
        </p:spPr>
      </p:sp>
      <p:sp>
        <p:nvSpPr>
          <p:cNvPr name="TextBox 15" id="15"/>
          <p:cNvSpPr txBox="true"/>
          <p:nvPr/>
        </p:nvSpPr>
        <p:spPr>
          <a:xfrm rot="0">
            <a:off x="554850" y="551009"/>
            <a:ext cx="7427864" cy="1347437"/>
          </a:xfrm>
          <a:prstGeom prst="rect">
            <a:avLst/>
          </a:prstGeom>
        </p:spPr>
        <p:txBody>
          <a:bodyPr anchor="t" rtlCol="false" tIns="0" lIns="0" bIns="0" rIns="0">
            <a:spAutoFit/>
          </a:bodyPr>
          <a:lstStyle/>
          <a:p>
            <a:pPr>
              <a:lnSpc>
                <a:spcPts val="10323"/>
              </a:lnSpc>
            </a:pPr>
            <a:r>
              <a:rPr lang="en-US" sz="9384">
                <a:solidFill>
                  <a:srgbClr val="1B1919"/>
                </a:solidFill>
                <a:latin typeface="Tek Tall Arabic"/>
              </a:rPr>
              <a:t>RESEARCH FINDINGS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007802" y="1865505"/>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1753" t="0" r="1753" b="0"/>
          <a:stretch>
            <a:fillRect/>
          </a:stretch>
        </p:blipFill>
        <p:spPr>
          <a:xfrm flipH="false" flipV="false" rot="0">
            <a:off x="2056293" y="1865505"/>
            <a:ext cx="13646138" cy="7967372"/>
          </a:xfrm>
          <a:prstGeom prst="rect">
            <a:avLst/>
          </a:prstGeom>
        </p:spPr>
      </p:pic>
      <p:sp>
        <p:nvSpPr>
          <p:cNvPr name="TextBox 5" id="5"/>
          <p:cNvSpPr txBox="true"/>
          <p:nvPr/>
        </p:nvSpPr>
        <p:spPr>
          <a:xfrm rot="0">
            <a:off x="714588" y="473205"/>
            <a:ext cx="5196302" cy="1363118"/>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OUR SOLUTION</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0087" y="4057978"/>
            <a:ext cx="946844" cy="946844"/>
            <a:chOff x="0" y="0"/>
            <a:chExt cx="556826" cy="556826"/>
          </a:xfrm>
        </p:grpSpPr>
        <p:sp>
          <p:nvSpPr>
            <p:cNvPr name="Freeform 3" id="3"/>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86EAE9"/>
            </a:solidFill>
          </p:spPr>
        </p:sp>
        <p:sp>
          <p:nvSpPr>
            <p:cNvPr name="TextBox 4" id="4"/>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1</a:t>
              </a:r>
            </a:p>
          </p:txBody>
        </p:sp>
      </p:grpSp>
      <p:grpSp>
        <p:nvGrpSpPr>
          <p:cNvPr name="Group 5" id="5"/>
          <p:cNvGrpSpPr/>
          <p:nvPr/>
        </p:nvGrpSpPr>
        <p:grpSpPr>
          <a:xfrm rot="0">
            <a:off x="9292513" y="6398875"/>
            <a:ext cx="2457578" cy="2946235"/>
            <a:chOff x="0" y="0"/>
            <a:chExt cx="3276771" cy="3928313"/>
          </a:xfrm>
        </p:grpSpPr>
        <p:sp>
          <p:nvSpPr>
            <p:cNvPr name="TextBox 6" id="6"/>
            <p:cNvSpPr txBox="true"/>
            <p:nvPr/>
          </p:nvSpPr>
          <p:spPr>
            <a:xfrm rot="0">
              <a:off x="0" y="-28575"/>
              <a:ext cx="3276771"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CURRENT PROGRESS</a:t>
              </a:r>
            </a:p>
          </p:txBody>
        </p:sp>
        <p:sp>
          <p:nvSpPr>
            <p:cNvPr name="TextBox 7" id="7"/>
            <p:cNvSpPr txBox="true"/>
            <p:nvPr/>
          </p:nvSpPr>
          <p:spPr>
            <a:xfrm rot="0">
              <a:off x="0" y="1219403"/>
              <a:ext cx="3276771" cy="27089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OCR Implementation</a:t>
              </a:r>
            </a:p>
            <a:p>
              <a:pPr algn="ctr" marL="388620" indent="-194310" lvl="1">
                <a:lnSpc>
                  <a:spcPts val="2700"/>
                </a:lnSpc>
                <a:buFont typeface="Arial"/>
                <a:buChar char="•"/>
              </a:pPr>
              <a:r>
                <a:rPr lang="en-US" sz="1800" spc="26">
                  <a:solidFill>
                    <a:srgbClr val="191919"/>
                  </a:solidFill>
                  <a:latin typeface="Aileron"/>
                </a:rPr>
                <a:t>NLP Model Training</a:t>
              </a:r>
            </a:p>
            <a:p>
              <a:pPr algn="ctr" marL="388620" indent="-194310" lvl="1">
                <a:lnSpc>
                  <a:spcPts val="2700"/>
                </a:lnSpc>
                <a:buFont typeface="Arial"/>
                <a:buChar char="•"/>
              </a:pPr>
              <a:r>
                <a:rPr lang="en-US" sz="1800" spc="26">
                  <a:solidFill>
                    <a:srgbClr val="191919"/>
                  </a:solidFill>
                  <a:latin typeface="Aileron"/>
                </a:rPr>
                <a:t>UI/UX Development</a:t>
              </a:r>
            </a:p>
          </p:txBody>
        </p:sp>
      </p:grpSp>
      <p:grpSp>
        <p:nvGrpSpPr>
          <p:cNvPr name="Group 8" id="8"/>
          <p:cNvGrpSpPr/>
          <p:nvPr/>
        </p:nvGrpSpPr>
        <p:grpSpPr>
          <a:xfrm rot="0">
            <a:off x="1028700" y="6398875"/>
            <a:ext cx="2457578" cy="1574635"/>
            <a:chOff x="0" y="0"/>
            <a:chExt cx="3276771" cy="2099513"/>
          </a:xfrm>
        </p:grpSpPr>
        <p:sp>
          <p:nvSpPr>
            <p:cNvPr name="TextBox 9" id="9"/>
            <p:cNvSpPr txBox="true"/>
            <p:nvPr/>
          </p:nvSpPr>
          <p:spPr>
            <a:xfrm rot="0">
              <a:off x="0" y="-28575"/>
              <a:ext cx="3276771"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RESEARCH PHASE</a:t>
              </a:r>
            </a:p>
          </p:txBody>
        </p:sp>
        <p:sp>
          <p:nvSpPr>
            <p:cNvPr name="TextBox 10" id="10"/>
            <p:cNvSpPr txBox="true"/>
            <p:nvPr/>
          </p:nvSpPr>
          <p:spPr>
            <a:xfrm rot="0">
              <a:off x="0" y="1219403"/>
              <a:ext cx="3276771" cy="8801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Police Visits</a:t>
              </a:r>
            </a:p>
            <a:p>
              <a:pPr algn="ctr" marL="388620" indent="-194310" lvl="1">
                <a:lnSpc>
                  <a:spcPts val="2700"/>
                </a:lnSpc>
                <a:buFont typeface="Arial"/>
                <a:buChar char="•"/>
              </a:pPr>
              <a:r>
                <a:rPr lang="en-US" sz="1800" spc="26">
                  <a:solidFill>
                    <a:srgbClr val="191919"/>
                  </a:solidFill>
                  <a:latin typeface="Aileron"/>
                </a:rPr>
                <a:t>Interviews</a:t>
              </a:r>
            </a:p>
          </p:txBody>
        </p:sp>
      </p:grpSp>
      <p:grpSp>
        <p:nvGrpSpPr>
          <p:cNvPr name="Group 11" id="11"/>
          <p:cNvGrpSpPr/>
          <p:nvPr/>
        </p:nvGrpSpPr>
        <p:grpSpPr>
          <a:xfrm rot="0">
            <a:off x="3783304" y="6398875"/>
            <a:ext cx="2457578" cy="2603335"/>
            <a:chOff x="0" y="0"/>
            <a:chExt cx="3276771" cy="3471113"/>
          </a:xfrm>
        </p:grpSpPr>
        <p:sp>
          <p:nvSpPr>
            <p:cNvPr name="TextBox 12" id="12"/>
            <p:cNvSpPr txBox="true"/>
            <p:nvPr/>
          </p:nvSpPr>
          <p:spPr>
            <a:xfrm rot="0">
              <a:off x="0" y="-28575"/>
              <a:ext cx="3276771"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SOLUTION PROPOSAL</a:t>
              </a:r>
            </a:p>
          </p:txBody>
        </p:sp>
        <p:sp>
          <p:nvSpPr>
            <p:cNvPr name="TextBox 13" id="13"/>
            <p:cNvSpPr txBox="true"/>
            <p:nvPr/>
          </p:nvSpPr>
          <p:spPr>
            <a:xfrm rot="0">
              <a:off x="0" y="1219403"/>
              <a:ext cx="3276771" cy="22517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Text Analysis</a:t>
              </a:r>
            </a:p>
            <a:p>
              <a:pPr algn="ctr" marL="388620" indent="-194310" lvl="1">
                <a:lnSpc>
                  <a:spcPts val="2700"/>
                </a:lnSpc>
                <a:buFont typeface="Arial"/>
                <a:buChar char="•"/>
              </a:pPr>
              <a:r>
                <a:rPr lang="en-US" sz="1800" spc="26">
                  <a:solidFill>
                    <a:srgbClr val="191919"/>
                  </a:solidFill>
                  <a:latin typeface="Aileron"/>
                </a:rPr>
                <a:t>Knowledge Base</a:t>
              </a:r>
            </a:p>
            <a:p>
              <a:pPr algn="ctr" marL="388620" indent="-194310" lvl="1">
                <a:lnSpc>
                  <a:spcPts val="2700"/>
                </a:lnSpc>
                <a:buFont typeface="Arial"/>
                <a:buChar char="•"/>
              </a:pPr>
              <a:r>
                <a:rPr lang="en-US" sz="1800" spc="26">
                  <a:solidFill>
                    <a:srgbClr val="191919"/>
                  </a:solidFill>
                  <a:latin typeface="Aileron"/>
                </a:rPr>
                <a:t>ML Model Training</a:t>
              </a:r>
            </a:p>
            <a:p>
              <a:pPr algn="ctr" marL="388620" indent="-194310" lvl="1">
                <a:lnSpc>
                  <a:spcPts val="2700"/>
                </a:lnSpc>
                <a:buFont typeface="Arial"/>
                <a:buChar char="•"/>
              </a:pPr>
              <a:r>
                <a:rPr lang="en-US" sz="1800" spc="26">
                  <a:solidFill>
                    <a:srgbClr val="191919"/>
                  </a:solidFill>
                  <a:latin typeface="Aileron"/>
                </a:rPr>
                <a:t>Integration</a:t>
              </a:r>
            </a:p>
            <a:p>
              <a:pPr algn="ctr">
                <a:lnSpc>
                  <a:spcPts val="2700"/>
                </a:lnSpc>
              </a:pPr>
            </a:p>
          </p:txBody>
        </p:sp>
      </p:grpSp>
      <p:grpSp>
        <p:nvGrpSpPr>
          <p:cNvPr name="Group 14" id="14"/>
          <p:cNvGrpSpPr/>
          <p:nvPr/>
        </p:nvGrpSpPr>
        <p:grpSpPr>
          <a:xfrm rot="0">
            <a:off x="6537909" y="6398875"/>
            <a:ext cx="2606091" cy="2946235"/>
            <a:chOff x="0" y="0"/>
            <a:chExt cx="3474788" cy="3928313"/>
          </a:xfrm>
        </p:grpSpPr>
        <p:sp>
          <p:nvSpPr>
            <p:cNvPr name="TextBox 15" id="15"/>
            <p:cNvSpPr txBox="true"/>
            <p:nvPr/>
          </p:nvSpPr>
          <p:spPr>
            <a:xfrm rot="0">
              <a:off x="0" y="-28575"/>
              <a:ext cx="3474788"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TECHNOLOGY STACK</a:t>
              </a:r>
            </a:p>
          </p:txBody>
        </p:sp>
        <p:sp>
          <p:nvSpPr>
            <p:cNvPr name="TextBox 16" id="16"/>
            <p:cNvSpPr txBox="true"/>
            <p:nvPr/>
          </p:nvSpPr>
          <p:spPr>
            <a:xfrm rot="0">
              <a:off x="0" y="1219403"/>
              <a:ext cx="3474788" cy="27089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Python, Dart, Flutter</a:t>
              </a:r>
            </a:p>
            <a:p>
              <a:pPr algn="ctr" marL="388620" indent="-194310" lvl="1">
                <a:lnSpc>
                  <a:spcPts val="2700"/>
                </a:lnSpc>
                <a:buFont typeface="Arial"/>
                <a:buChar char="•"/>
              </a:pPr>
              <a:r>
                <a:rPr lang="en-US" sz="1800" spc="26">
                  <a:solidFill>
                    <a:srgbClr val="191919"/>
                  </a:solidFill>
                  <a:latin typeface="Aileron"/>
                </a:rPr>
                <a:t>NLP Libraries (Roberta, BERT,GPT2)</a:t>
              </a:r>
            </a:p>
            <a:p>
              <a:pPr algn="ctr" marL="388620" indent="-194310" lvl="1">
                <a:lnSpc>
                  <a:spcPts val="2700"/>
                </a:lnSpc>
                <a:buFont typeface="Arial"/>
                <a:buChar char="•"/>
              </a:pPr>
              <a:r>
                <a:rPr lang="en-US" sz="1800" spc="26">
                  <a:solidFill>
                    <a:srgbClr val="191919"/>
                  </a:solidFill>
                  <a:latin typeface="Aileron"/>
                </a:rPr>
                <a:t>FlutterFlow, TensorFlow,Pytorch</a:t>
              </a:r>
            </a:p>
          </p:txBody>
        </p:sp>
      </p:grpSp>
      <p:grpSp>
        <p:nvGrpSpPr>
          <p:cNvPr name="Group 17" id="17"/>
          <p:cNvGrpSpPr/>
          <p:nvPr/>
        </p:nvGrpSpPr>
        <p:grpSpPr>
          <a:xfrm rot="0">
            <a:off x="12047117" y="6398875"/>
            <a:ext cx="2457578" cy="3679660"/>
            <a:chOff x="0" y="0"/>
            <a:chExt cx="3276771" cy="4906213"/>
          </a:xfrm>
        </p:grpSpPr>
        <p:sp>
          <p:nvSpPr>
            <p:cNvPr name="TextBox 18" id="18"/>
            <p:cNvSpPr txBox="true"/>
            <p:nvPr/>
          </p:nvSpPr>
          <p:spPr>
            <a:xfrm rot="0">
              <a:off x="0" y="-28575"/>
              <a:ext cx="3276771" cy="15500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CHALLENGES &amp; CONSIDERATIONS</a:t>
              </a:r>
            </a:p>
          </p:txBody>
        </p:sp>
        <p:sp>
          <p:nvSpPr>
            <p:cNvPr name="TextBox 19" id="19"/>
            <p:cNvSpPr txBox="true"/>
            <p:nvPr/>
          </p:nvSpPr>
          <p:spPr>
            <a:xfrm rot="0">
              <a:off x="0" y="1740103"/>
              <a:ext cx="3276771" cy="31661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Multiplicity Challenge</a:t>
              </a:r>
            </a:p>
            <a:p>
              <a:pPr algn="ctr" marL="388620" indent="-194310" lvl="1">
                <a:lnSpc>
                  <a:spcPts val="2700"/>
                </a:lnSpc>
                <a:buFont typeface="Arial"/>
                <a:buChar char="•"/>
              </a:pPr>
              <a:r>
                <a:rPr lang="en-US" sz="1800" spc="26">
                  <a:solidFill>
                    <a:srgbClr val="191919"/>
                  </a:solidFill>
                  <a:latin typeface="Aileron"/>
                </a:rPr>
                <a:t>Act Handling Features</a:t>
              </a:r>
            </a:p>
            <a:p>
              <a:pPr algn="ctr" marL="388620" indent="-194310" lvl="1">
                <a:lnSpc>
                  <a:spcPts val="2700"/>
                </a:lnSpc>
                <a:buFont typeface="Arial"/>
                <a:buChar char="•"/>
              </a:pPr>
              <a:r>
                <a:rPr lang="en-US" sz="1800" spc="26">
                  <a:solidFill>
                    <a:srgbClr val="191919"/>
                  </a:solidFill>
                  <a:latin typeface="Aileron"/>
                </a:rPr>
                <a:t>Technology Adaptation</a:t>
              </a:r>
            </a:p>
            <a:p>
              <a:pPr algn="ctr">
                <a:lnSpc>
                  <a:spcPts val="2700"/>
                </a:lnSpc>
              </a:pPr>
            </a:p>
          </p:txBody>
        </p:sp>
      </p:grpSp>
      <p:grpSp>
        <p:nvGrpSpPr>
          <p:cNvPr name="Group 20" id="20"/>
          <p:cNvGrpSpPr/>
          <p:nvPr/>
        </p:nvGrpSpPr>
        <p:grpSpPr>
          <a:xfrm rot="0">
            <a:off x="14801722" y="6398875"/>
            <a:ext cx="2457578" cy="2603335"/>
            <a:chOff x="0" y="0"/>
            <a:chExt cx="3276771" cy="3471113"/>
          </a:xfrm>
        </p:grpSpPr>
        <p:sp>
          <p:nvSpPr>
            <p:cNvPr name="TextBox 21" id="21"/>
            <p:cNvSpPr txBox="true"/>
            <p:nvPr/>
          </p:nvSpPr>
          <p:spPr>
            <a:xfrm rot="0">
              <a:off x="0" y="-28575"/>
              <a:ext cx="3276771"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FUTURE ASPECTS</a:t>
              </a:r>
            </a:p>
          </p:txBody>
        </p:sp>
        <p:sp>
          <p:nvSpPr>
            <p:cNvPr name="TextBox 22" id="22"/>
            <p:cNvSpPr txBox="true"/>
            <p:nvPr/>
          </p:nvSpPr>
          <p:spPr>
            <a:xfrm rot="0">
              <a:off x="0" y="1219403"/>
              <a:ext cx="3276771" cy="2251710"/>
            </a:xfrm>
            <a:prstGeom prst="rect">
              <a:avLst/>
            </a:prstGeom>
          </p:spPr>
          <p:txBody>
            <a:bodyPr anchor="t" rtlCol="false" tIns="0" lIns="0" bIns="0" rIns="0">
              <a:spAutoFit/>
            </a:bodyPr>
            <a:lstStyle/>
            <a:p>
              <a:pPr algn="ctr" marL="388620" indent="-194310" lvl="1">
                <a:lnSpc>
                  <a:spcPts val="2700"/>
                </a:lnSpc>
                <a:buFont typeface="Arial"/>
                <a:buChar char="•"/>
              </a:pPr>
              <a:r>
                <a:rPr lang="en-US" sz="1800" spc="26">
                  <a:solidFill>
                    <a:srgbClr val="191919"/>
                  </a:solidFill>
                  <a:latin typeface="Aileron"/>
                </a:rPr>
                <a:t>Personal Records</a:t>
              </a:r>
            </a:p>
            <a:p>
              <a:pPr algn="ctr" marL="388620" indent="-194310" lvl="1">
                <a:lnSpc>
                  <a:spcPts val="2700"/>
                </a:lnSpc>
                <a:buFont typeface="Arial"/>
                <a:buChar char="•"/>
              </a:pPr>
              <a:r>
                <a:rPr lang="en-US" sz="1800" spc="26">
                  <a:solidFill>
                    <a:srgbClr val="191919"/>
                  </a:solidFill>
                  <a:latin typeface="Aileron"/>
                </a:rPr>
                <a:t>IPC Database Link</a:t>
              </a:r>
            </a:p>
            <a:p>
              <a:pPr algn="ctr" marL="388620" indent="-194310" lvl="1">
                <a:lnSpc>
                  <a:spcPts val="2700"/>
                </a:lnSpc>
                <a:buFont typeface="Arial"/>
                <a:buChar char="•"/>
              </a:pPr>
              <a:r>
                <a:rPr lang="en-US" sz="1800" spc="26">
                  <a:solidFill>
                    <a:srgbClr val="191919"/>
                  </a:solidFill>
                  <a:latin typeface="Aileron"/>
                </a:rPr>
                <a:t>CCTNS Site Integration</a:t>
              </a:r>
            </a:p>
            <a:p>
              <a:pPr algn="ctr">
                <a:lnSpc>
                  <a:spcPts val="2700"/>
                </a:lnSpc>
              </a:pPr>
            </a:p>
          </p:txBody>
        </p:sp>
      </p:grpSp>
      <p:grpSp>
        <p:nvGrpSpPr>
          <p:cNvPr name="Group 23" id="23"/>
          <p:cNvGrpSpPr/>
          <p:nvPr/>
        </p:nvGrpSpPr>
        <p:grpSpPr>
          <a:xfrm rot="0">
            <a:off x="15557089" y="4057978"/>
            <a:ext cx="946844" cy="946844"/>
            <a:chOff x="0" y="0"/>
            <a:chExt cx="556826" cy="556826"/>
          </a:xfrm>
        </p:grpSpPr>
        <p:sp>
          <p:nvSpPr>
            <p:cNvPr name="Freeform 24" id="24"/>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3538A"/>
            </a:solidFill>
          </p:spPr>
        </p:sp>
        <p:sp>
          <p:nvSpPr>
            <p:cNvPr name="TextBox 25" id="25"/>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6</a:t>
              </a:r>
            </a:p>
          </p:txBody>
        </p:sp>
      </p:grpSp>
      <p:grpSp>
        <p:nvGrpSpPr>
          <p:cNvPr name="Group 26" id="26"/>
          <p:cNvGrpSpPr/>
          <p:nvPr/>
        </p:nvGrpSpPr>
        <p:grpSpPr>
          <a:xfrm rot="0">
            <a:off x="4604586" y="4040703"/>
            <a:ext cx="946844" cy="946844"/>
            <a:chOff x="0" y="0"/>
            <a:chExt cx="556826" cy="556826"/>
          </a:xfrm>
        </p:grpSpPr>
        <p:sp>
          <p:nvSpPr>
            <p:cNvPr name="Freeform 27" id="27"/>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3EDAD8"/>
            </a:solidFill>
          </p:spPr>
        </p:sp>
        <p:sp>
          <p:nvSpPr>
            <p:cNvPr name="TextBox 28" id="28"/>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2</a:t>
              </a:r>
            </a:p>
          </p:txBody>
        </p:sp>
      </p:grpSp>
      <p:grpSp>
        <p:nvGrpSpPr>
          <p:cNvPr name="Group 29" id="29"/>
          <p:cNvGrpSpPr/>
          <p:nvPr/>
        </p:nvGrpSpPr>
        <p:grpSpPr>
          <a:xfrm rot="0">
            <a:off x="7290888" y="4057978"/>
            <a:ext cx="946844" cy="946844"/>
            <a:chOff x="0" y="0"/>
            <a:chExt cx="556826" cy="556826"/>
          </a:xfrm>
        </p:grpSpPr>
        <p:sp>
          <p:nvSpPr>
            <p:cNvPr name="Freeform 30" id="30"/>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37C9EF"/>
            </a:solidFill>
          </p:spPr>
        </p:sp>
        <p:sp>
          <p:nvSpPr>
            <p:cNvPr name="TextBox 31" id="31"/>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3</a:t>
              </a:r>
            </a:p>
          </p:txBody>
        </p:sp>
      </p:grpSp>
      <p:grpSp>
        <p:nvGrpSpPr>
          <p:cNvPr name="Group 32" id="32"/>
          <p:cNvGrpSpPr/>
          <p:nvPr/>
        </p:nvGrpSpPr>
        <p:grpSpPr>
          <a:xfrm rot="0">
            <a:off x="10046288" y="4057978"/>
            <a:ext cx="946844" cy="946844"/>
            <a:chOff x="0" y="0"/>
            <a:chExt cx="556826" cy="556826"/>
          </a:xfrm>
        </p:grpSpPr>
        <p:sp>
          <p:nvSpPr>
            <p:cNvPr name="Freeform 33" id="33"/>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8AFD6"/>
            </a:solidFill>
          </p:spPr>
        </p:sp>
        <p:sp>
          <p:nvSpPr>
            <p:cNvPr name="TextBox 34" id="34"/>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4</a:t>
              </a:r>
            </a:p>
          </p:txBody>
        </p:sp>
      </p:grpSp>
      <p:grpSp>
        <p:nvGrpSpPr>
          <p:cNvPr name="Group 35" id="35"/>
          <p:cNvGrpSpPr/>
          <p:nvPr/>
        </p:nvGrpSpPr>
        <p:grpSpPr>
          <a:xfrm rot="0">
            <a:off x="12801688" y="4057978"/>
            <a:ext cx="946844" cy="946844"/>
            <a:chOff x="0" y="0"/>
            <a:chExt cx="556826" cy="556826"/>
          </a:xfrm>
        </p:grpSpPr>
        <p:sp>
          <p:nvSpPr>
            <p:cNvPr name="Freeform 36" id="36"/>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C88CF"/>
            </a:solidFill>
          </p:spPr>
        </p:sp>
        <p:sp>
          <p:nvSpPr>
            <p:cNvPr name="TextBox 37" id="37"/>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5</a:t>
              </a:r>
            </a:p>
          </p:txBody>
        </p:sp>
      </p:grpSp>
      <p:sp>
        <p:nvSpPr>
          <p:cNvPr name="AutoShape 38" id="38"/>
          <p:cNvSpPr/>
          <p:nvPr/>
        </p:nvSpPr>
        <p:spPr>
          <a:xfrm>
            <a:off x="1857450" y="5377069"/>
            <a:ext cx="792119" cy="47625"/>
          </a:xfrm>
          <a:prstGeom prst="line">
            <a:avLst/>
          </a:prstGeom>
          <a:ln cap="flat" w="47625">
            <a:solidFill>
              <a:srgbClr val="86EAE9"/>
            </a:solidFill>
            <a:prstDash val="solid"/>
            <a:headEnd type="none" len="sm" w="sm"/>
            <a:tailEnd type="oval" len="lg" w="lg"/>
          </a:ln>
        </p:spPr>
      </p:sp>
      <p:sp>
        <p:nvSpPr>
          <p:cNvPr name="AutoShape 39" id="39"/>
          <p:cNvSpPr/>
          <p:nvPr/>
        </p:nvSpPr>
        <p:spPr>
          <a:xfrm>
            <a:off x="4672942" y="5368802"/>
            <a:ext cx="810133" cy="47625"/>
          </a:xfrm>
          <a:prstGeom prst="line">
            <a:avLst/>
          </a:prstGeom>
          <a:ln cap="flat" w="47625">
            <a:solidFill>
              <a:srgbClr val="86EAE9"/>
            </a:solidFill>
            <a:prstDash val="solid"/>
            <a:headEnd type="none" len="sm" w="sm"/>
            <a:tailEnd type="oval" len="lg" w="lg"/>
          </a:ln>
        </p:spPr>
      </p:sp>
      <p:sp>
        <p:nvSpPr>
          <p:cNvPr name="AutoShape 40" id="40"/>
          <p:cNvSpPr/>
          <p:nvPr/>
        </p:nvSpPr>
        <p:spPr>
          <a:xfrm>
            <a:off x="7368250" y="5377069"/>
            <a:ext cx="792119" cy="47625"/>
          </a:xfrm>
          <a:prstGeom prst="line">
            <a:avLst/>
          </a:prstGeom>
          <a:ln cap="flat" w="47625">
            <a:solidFill>
              <a:srgbClr val="37C9EF"/>
            </a:solidFill>
            <a:prstDash val="solid"/>
            <a:headEnd type="none" len="sm" w="sm"/>
            <a:tailEnd type="oval" len="lg" w="lg"/>
          </a:ln>
        </p:spPr>
      </p:sp>
      <p:sp>
        <p:nvSpPr>
          <p:cNvPr name="AutoShape 41" id="41"/>
          <p:cNvSpPr/>
          <p:nvPr/>
        </p:nvSpPr>
        <p:spPr>
          <a:xfrm>
            <a:off x="10123651" y="5377069"/>
            <a:ext cx="792119" cy="47625"/>
          </a:xfrm>
          <a:prstGeom prst="line">
            <a:avLst/>
          </a:prstGeom>
          <a:ln cap="flat" w="47625">
            <a:solidFill>
              <a:srgbClr val="18AFD6"/>
            </a:solidFill>
            <a:prstDash val="solid"/>
            <a:headEnd type="none" len="sm" w="sm"/>
            <a:tailEnd type="oval" len="lg" w="lg"/>
          </a:ln>
        </p:spPr>
      </p:sp>
      <p:sp>
        <p:nvSpPr>
          <p:cNvPr name="AutoShape 42" id="42"/>
          <p:cNvSpPr/>
          <p:nvPr/>
        </p:nvSpPr>
        <p:spPr>
          <a:xfrm>
            <a:off x="12879051" y="5377069"/>
            <a:ext cx="792119" cy="47625"/>
          </a:xfrm>
          <a:prstGeom prst="line">
            <a:avLst/>
          </a:prstGeom>
          <a:ln cap="flat" w="47625">
            <a:solidFill>
              <a:srgbClr val="1C88CF"/>
            </a:solidFill>
            <a:prstDash val="solid"/>
            <a:headEnd type="none" len="sm" w="sm"/>
            <a:tailEnd type="oval" len="lg" w="lg"/>
          </a:ln>
        </p:spPr>
      </p:sp>
      <p:sp>
        <p:nvSpPr>
          <p:cNvPr name="AutoShape 43" id="43"/>
          <p:cNvSpPr/>
          <p:nvPr/>
        </p:nvSpPr>
        <p:spPr>
          <a:xfrm>
            <a:off x="15634082" y="5377439"/>
            <a:ext cx="792858" cy="47625"/>
          </a:xfrm>
          <a:prstGeom prst="line">
            <a:avLst/>
          </a:prstGeom>
          <a:ln cap="flat" w="47625">
            <a:solidFill>
              <a:srgbClr val="13538A"/>
            </a:solidFill>
            <a:prstDash val="solid"/>
            <a:headEnd type="none" len="sm" w="sm"/>
            <a:tailEnd type="oval" len="lg" w="lg"/>
          </a:ln>
        </p:spPr>
      </p:sp>
      <p:sp>
        <p:nvSpPr>
          <p:cNvPr name="AutoShape 44" id="44"/>
          <p:cNvSpPr/>
          <p:nvPr/>
        </p:nvSpPr>
        <p:spPr>
          <a:xfrm>
            <a:off x="2726892" y="4494188"/>
            <a:ext cx="1877734" cy="57150"/>
          </a:xfrm>
          <a:prstGeom prst="line">
            <a:avLst/>
          </a:prstGeom>
          <a:ln cap="flat" w="57150">
            <a:solidFill>
              <a:srgbClr val="EDF0F2"/>
            </a:solidFill>
            <a:prstDash val="solid"/>
            <a:headEnd type="none" len="sm" w="sm"/>
            <a:tailEnd type="none" len="sm" w="sm"/>
          </a:ln>
        </p:spPr>
      </p:sp>
      <p:sp>
        <p:nvSpPr>
          <p:cNvPr name="AutoShape 45" id="45"/>
          <p:cNvSpPr/>
          <p:nvPr/>
        </p:nvSpPr>
        <p:spPr>
          <a:xfrm>
            <a:off x="5551388" y="4494188"/>
            <a:ext cx="1739543" cy="57150"/>
          </a:xfrm>
          <a:prstGeom prst="line">
            <a:avLst/>
          </a:prstGeom>
          <a:ln cap="flat" w="57150">
            <a:solidFill>
              <a:srgbClr val="EDF0F2"/>
            </a:solidFill>
            <a:prstDash val="solid"/>
            <a:headEnd type="none" len="sm" w="sm"/>
            <a:tailEnd type="none" len="sm" w="sm"/>
          </a:ln>
        </p:spPr>
      </p:sp>
      <p:sp>
        <p:nvSpPr>
          <p:cNvPr name="AutoShape 46" id="46"/>
          <p:cNvSpPr/>
          <p:nvPr/>
        </p:nvSpPr>
        <p:spPr>
          <a:xfrm>
            <a:off x="8237732" y="4502825"/>
            <a:ext cx="1808556" cy="57150"/>
          </a:xfrm>
          <a:prstGeom prst="line">
            <a:avLst/>
          </a:prstGeom>
          <a:ln cap="flat" w="57150">
            <a:solidFill>
              <a:srgbClr val="EDF0F2"/>
            </a:solidFill>
            <a:prstDash val="solid"/>
            <a:headEnd type="none" len="sm" w="sm"/>
            <a:tailEnd type="none" len="sm" w="sm"/>
          </a:ln>
        </p:spPr>
      </p:sp>
      <p:sp>
        <p:nvSpPr>
          <p:cNvPr name="AutoShape 47" id="47"/>
          <p:cNvSpPr/>
          <p:nvPr/>
        </p:nvSpPr>
        <p:spPr>
          <a:xfrm>
            <a:off x="10993132" y="4502825"/>
            <a:ext cx="1808556" cy="57150"/>
          </a:xfrm>
          <a:prstGeom prst="line">
            <a:avLst/>
          </a:prstGeom>
          <a:ln cap="flat" w="57150">
            <a:solidFill>
              <a:srgbClr val="EDF0F2"/>
            </a:solidFill>
            <a:prstDash val="solid"/>
            <a:headEnd type="none" len="sm" w="sm"/>
            <a:tailEnd type="none" len="sm" w="sm"/>
          </a:ln>
        </p:spPr>
      </p:sp>
      <p:sp>
        <p:nvSpPr>
          <p:cNvPr name="AutoShape 48" id="48"/>
          <p:cNvSpPr/>
          <p:nvPr/>
        </p:nvSpPr>
        <p:spPr>
          <a:xfrm>
            <a:off x="13748533" y="4502825"/>
            <a:ext cx="1808556" cy="57150"/>
          </a:xfrm>
          <a:prstGeom prst="line">
            <a:avLst/>
          </a:prstGeom>
          <a:ln cap="flat" w="57150">
            <a:solidFill>
              <a:srgbClr val="EDF0F2"/>
            </a:solidFill>
            <a:prstDash val="solid"/>
            <a:headEnd type="none" len="sm" w="sm"/>
            <a:tailEnd type="none" len="sm" w="sm"/>
          </a:ln>
        </p:spPr>
      </p:sp>
      <p:grpSp>
        <p:nvGrpSpPr>
          <p:cNvPr name="Group 49" id="49"/>
          <p:cNvGrpSpPr/>
          <p:nvPr/>
        </p:nvGrpSpPr>
        <p:grpSpPr>
          <a:xfrm rot="0">
            <a:off x="2915499" y="2904057"/>
            <a:ext cx="12754028" cy="1117596"/>
            <a:chOff x="0" y="0"/>
            <a:chExt cx="17005370" cy="1490128"/>
          </a:xfrm>
        </p:grpSpPr>
        <p:sp>
          <p:nvSpPr>
            <p:cNvPr name="TextBox 50" id="50"/>
            <p:cNvSpPr txBox="true"/>
            <p:nvPr/>
          </p:nvSpPr>
          <p:spPr>
            <a:xfrm rot="0">
              <a:off x="15786" y="-9525"/>
              <a:ext cx="16989584" cy="796284"/>
            </a:xfrm>
            <a:prstGeom prst="rect">
              <a:avLst/>
            </a:prstGeom>
          </p:spPr>
          <p:txBody>
            <a:bodyPr anchor="t" rtlCol="false" tIns="0" lIns="0" bIns="0" rIns="0">
              <a:spAutoFit/>
            </a:bodyPr>
            <a:lstStyle/>
            <a:p>
              <a:pPr algn="ctr">
                <a:lnSpc>
                  <a:spcPts val="4695"/>
                </a:lnSpc>
              </a:pPr>
              <a:r>
                <a:rPr lang="en-US" sz="3912" spc="117">
                  <a:solidFill>
                    <a:srgbClr val="191919"/>
                  </a:solidFill>
                  <a:latin typeface="Aileron Ultra-Bold"/>
                </a:rPr>
                <a:t>FIR INSIGHT</a:t>
              </a:r>
            </a:p>
          </p:txBody>
        </p:sp>
        <p:sp>
          <p:nvSpPr>
            <p:cNvPr name="TextBox 51" id="51"/>
            <p:cNvSpPr txBox="true"/>
            <p:nvPr/>
          </p:nvSpPr>
          <p:spPr>
            <a:xfrm rot="0">
              <a:off x="0" y="991015"/>
              <a:ext cx="16989584" cy="499113"/>
            </a:xfrm>
            <a:prstGeom prst="rect">
              <a:avLst/>
            </a:prstGeom>
          </p:spPr>
          <p:txBody>
            <a:bodyPr anchor="t" rtlCol="false" tIns="0" lIns="0" bIns="0" rIns="0">
              <a:spAutoFit/>
            </a:bodyPr>
            <a:lstStyle/>
            <a:p>
              <a:pPr algn="ctr">
                <a:lnSpc>
                  <a:spcPts val="3195"/>
                </a:lnSpc>
              </a:pPr>
            </a:p>
          </p:txBody>
        </p:sp>
      </p:grpSp>
      <p:sp>
        <p:nvSpPr>
          <p:cNvPr name="TextBox 52" id="52"/>
          <p:cNvSpPr txBox="true"/>
          <p:nvPr/>
        </p:nvSpPr>
        <p:spPr>
          <a:xfrm rot="0">
            <a:off x="714588" y="473205"/>
            <a:ext cx="11988964" cy="2681939"/>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IMPLEMENTATION TIMELINE</a:t>
            </a:r>
          </a:p>
          <a:p>
            <a:pPr>
              <a:lnSpc>
                <a:spcPts val="10436"/>
              </a:lnSpc>
            </a:pPr>
          </a:p>
        </p:txBody>
      </p:sp>
      <p:sp>
        <p:nvSpPr>
          <p:cNvPr name="AutoShape 53" id="53"/>
          <p:cNvSpPr/>
          <p:nvPr/>
        </p:nvSpPr>
        <p:spPr>
          <a:xfrm>
            <a:off x="714588" y="1776075"/>
            <a:ext cx="15315922" cy="0"/>
          </a:xfrm>
          <a:prstGeom prst="line">
            <a:avLst/>
          </a:prstGeom>
          <a:ln cap="flat" w="38100">
            <a:solidFill>
              <a:srgbClr val="1B1919"/>
            </a:solidFill>
            <a:prstDash val="solid"/>
            <a:headEnd type="none" len="sm" w="sm"/>
            <a:tailEnd type="none" len="sm" w="sm"/>
          </a:ln>
        </p:spPr>
      </p:sp>
      <p:sp>
        <p:nvSpPr>
          <p:cNvPr name="Freeform 54" id="54"/>
          <p:cNvSpPr/>
          <p:nvPr/>
        </p:nvSpPr>
        <p:spPr>
          <a:xfrm flipH="false" flipV="false" rot="0">
            <a:off x="5156315" y="1865505"/>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11523216" y="2894013"/>
            <a:ext cx="6285529" cy="6156263"/>
          </a:xfrm>
          <a:custGeom>
            <a:avLst/>
            <a:gdLst/>
            <a:ahLst/>
            <a:cxnLst/>
            <a:rect r="r" b="b" t="t" l="l"/>
            <a:pathLst>
              <a:path h="6156263" w="6285529">
                <a:moveTo>
                  <a:pt x="0" y="0"/>
                </a:moveTo>
                <a:lnTo>
                  <a:pt x="6285528" y="0"/>
                </a:lnTo>
                <a:lnTo>
                  <a:pt x="6285528" y="6156263"/>
                </a:lnTo>
                <a:lnTo>
                  <a:pt x="0" y="6156263"/>
                </a:lnTo>
                <a:lnTo>
                  <a:pt x="0" y="0"/>
                </a:lnTo>
                <a:close/>
              </a:path>
            </a:pathLst>
          </a:custGeom>
          <a:blipFill>
            <a:blip r:embed="rId2"/>
            <a:stretch>
              <a:fillRect l="0" t="0" r="0" b="0"/>
            </a:stretch>
          </a:blipFill>
        </p:spPr>
      </p:sp>
      <p:sp>
        <p:nvSpPr>
          <p:cNvPr name="Freeform 4" id="4"/>
          <p:cNvSpPr/>
          <p:nvPr/>
        </p:nvSpPr>
        <p:spPr>
          <a:xfrm flipH="false" flipV="false" rot="0">
            <a:off x="5456891" y="1898446"/>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3">
              <a:alphaModFix amt="30000"/>
            </a:blip>
            <a:stretch>
              <a:fillRect l="0" t="0" r="-949" b="0"/>
            </a:stretch>
          </a:blipFill>
        </p:spPr>
      </p:sp>
      <p:sp>
        <p:nvSpPr>
          <p:cNvPr name="Freeform 5" id="5"/>
          <p:cNvSpPr/>
          <p:nvPr/>
        </p:nvSpPr>
        <p:spPr>
          <a:xfrm flipH="false" flipV="false" rot="0">
            <a:off x="-609434" y="2559836"/>
            <a:ext cx="12132649" cy="6824615"/>
          </a:xfrm>
          <a:custGeom>
            <a:avLst/>
            <a:gdLst/>
            <a:ahLst/>
            <a:cxnLst/>
            <a:rect r="r" b="b" t="t" l="l"/>
            <a:pathLst>
              <a:path h="6824615" w="12132649">
                <a:moveTo>
                  <a:pt x="0" y="0"/>
                </a:moveTo>
                <a:lnTo>
                  <a:pt x="12132650" y="0"/>
                </a:lnTo>
                <a:lnTo>
                  <a:pt x="12132650" y="6824616"/>
                </a:lnTo>
                <a:lnTo>
                  <a:pt x="0" y="6824616"/>
                </a:lnTo>
                <a:lnTo>
                  <a:pt x="0" y="0"/>
                </a:lnTo>
                <a:close/>
              </a:path>
            </a:pathLst>
          </a:custGeom>
          <a:blipFill>
            <a:blip r:embed="rId4"/>
            <a:stretch>
              <a:fillRect l="0" t="0" r="0" b="0"/>
            </a:stretch>
          </a:blipFill>
        </p:spPr>
      </p:sp>
      <p:grpSp>
        <p:nvGrpSpPr>
          <p:cNvPr name="Group 6" id="6"/>
          <p:cNvGrpSpPr/>
          <p:nvPr/>
        </p:nvGrpSpPr>
        <p:grpSpPr>
          <a:xfrm rot="0">
            <a:off x="11136490" y="2559836"/>
            <a:ext cx="6672254" cy="6824615"/>
            <a:chOff x="0" y="0"/>
            <a:chExt cx="1757301" cy="1797430"/>
          </a:xfrm>
        </p:grpSpPr>
        <p:sp>
          <p:nvSpPr>
            <p:cNvPr name="Freeform 7" id="7"/>
            <p:cNvSpPr/>
            <p:nvPr/>
          </p:nvSpPr>
          <p:spPr>
            <a:xfrm flipH="false" flipV="false" rot="0">
              <a:off x="0" y="0"/>
              <a:ext cx="1757301" cy="1797430"/>
            </a:xfrm>
            <a:custGeom>
              <a:avLst/>
              <a:gdLst/>
              <a:ahLst/>
              <a:cxnLst/>
              <a:rect r="r" b="b" t="t" l="l"/>
              <a:pathLst>
                <a:path h="1797430" w="1757301">
                  <a:moveTo>
                    <a:pt x="59176" y="0"/>
                  </a:moveTo>
                  <a:lnTo>
                    <a:pt x="1698125" y="0"/>
                  </a:lnTo>
                  <a:cubicBezTo>
                    <a:pt x="1730807" y="0"/>
                    <a:pt x="1757301" y="26494"/>
                    <a:pt x="1757301" y="59176"/>
                  </a:cubicBezTo>
                  <a:lnTo>
                    <a:pt x="1757301" y="1738254"/>
                  </a:lnTo>
                  <a:cubicBezTo>
                    <a:pt x="1757301" y="1753948"/>
                    <a:pt x="1751067" y="1769000"/>
                    <a:pt x="1739969" y="1780097"/>
                  </a:cubicBezTo>
                  <a:cubicBezTo>
                    <a:pt x="1728872" y="1791195"/>
                    <a:pt x="1713820" y="1797430"/>
                    <a:pt x="1698125" y="1797430"/>
                  </a:cubicBezTo>
                  <a:lnTo>
                    <a:pt x="59176" y="1797430"/>
                  </a:lnTo>
                  <a:cubicBezTo>
                    <a:pt x="26494" y="1797430"/>
                    <a:pt x="0" y="1770936"/>
                    <a:pt x="0" y="1738254"/>
                  </a:cubicBezTo>
                  <a:lnTo>
                    <a:pt x="0" y="59176"/>
                  </a:lnTo>
                  <a:cubicBezTo>
                    <a:pt x="0" y="43482"/>
                    <a:pt x="6235" y="28430"/>
                    <a:pt x="17332" y="17332"/>
                  </a:cubicBezTo>
                  <a:cubicBezTo>
                    <a:pt x="28430" y="6235"/>
                    <a:pt x="43482" y="0"/>
                    <a:pt x="59176" y="0"/>
                  </a:cubicBezTo>
                  <a:close/>
                </a:path>
              </a:pathLst>
            </a:custGeom>
            <a:solidFill>
              <a:srgbClr val="000000">
                <a:alpha val="0"/>
              </a:srgbClr>
            </a:solidFill>
            <a:ln w="38100" cap="rnd">
              <a:solidFill>
                <a:srgbClr val="000000"/>
              </a:solidFill>
              <a:prstDash val="solid"/>
              <a:round/>
            </a:ln>
          </p:spPr>
        </p:sp>
        <p:sp>
          <p:nvSpPr>
            <p:cNvPr name="TextBox 8" id="8"/>
            <p:cNvSpPr txBox="true"/>
            <p:nvPr/>
          </p:nvSpPr>
          <p:spPr>
            <a:xfrm>
              <a:off x="0" y="-38100"/>
              <a:ext cx="1757301" cy="183553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14588" y="473205"/>
            <a:ext cx="11988964" cy="1363118"/>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OUR SOLUTION (IMPLEMENTATION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5256353" y="1865505"/>
            <a:ext cx="8272396" cy="6555990"/>
          </a:xfrm>
          <a:custGeom>
            <a:avLst/>
            <a:gdLst/>
            <a:ahLst/>
            <a:cxnLst/>
            <a:rect r="r" b="b" t="t" l="l"/>
            <a:pathLst>
              <a:path h="6555990" w="8272396">
                <a:moveTo>
                  <a:pt x="0" y="0"/>
                </a:moveTo>
                <a:lnTo>
                  <a:pt x="8272395" y="0"/>
                </a:lnTo>
                <a:lnTo>
                  <a:pt x="8272395" y="6555990"/>
                </a:lnTo>
                <a:lnTo>
                  <a:pt x="0" y="6555990"/>
                </a:lnTo>
                <a:lnTo>
                  <a:pt x="0" y="0"/>
                </a:lnTo>
                <a:close/>
              </a:path>
            </a:pathLst>
          </a:custGeom>
          <a:blipFill>
            <a:blip r:embed="rId2">
              <a:alphaModFix amt="19999"/>
            </a:blip>
            <a:stretch>
              <a:fillRect l="0" t="0" r="-949" b="0"/>
            </a:stretch>
          </a:blipFill>
        </p:spPr>
      </p:sp>
      <p:sp>
        <p:nvSpPr>
          <p:cNvPr name="Freeform 4" id="4"/>
          <p:cNvSpPr/>
          <p:nvPr/>
        </p:nvSpPr>
        <p:spPr>
          <a:xfrm flipH="false" flipV="false" rot="0">
            <a:off x="2206758" y="2234224"/>
            <a:ext cx="13636889" cy="7896379"/>
          </a:xfrm>
          <a:custGeom>
            <a:avLst/>
            <a:gdLst/>
            <a:ahLst/>
            <a:cxnLst/>
            <a:rect r="r" b="b" t="t" l="l"/>
            <a:pathLst>
              <a:path h="7896379" w="13636889">
                <a:moveTo>
                  <a:pt x="0" y="0"/>
                </a:moveTo>
                <a:lnTo>
                  <a:pt x="13636888" y="0"/>
                </a:lnTo>
                <a:lnTo>
                  <a:pt x="13636888" y="7896379"/>
                </a:lnTo>
                <a:lnTo>
                  <a:pt x="0" y="7896379"/>
                </a:lnTo>
                <a:lnTo>
                  <a:pt x="0" y="0"/>
                </a:lnTo>
                <a:close/>
              </a:path>
            </a:pathLst>
          </a:custGeom>
          <a:blipFill>
            <a:blip r:embed="rId3"/>
            <a:stretch>
              <a:fillRect l="-60" t="0" r="-30183" b="0"/>
            </a:stretch>
          </a:blipFill>
        </p:spPr>
      </p:sp>
      <p:sp>
        <p:nvSpPr>
          <p:cNvPr name="TextBox 5" id="5"/>
          <p:cNvSpPr txBox="true"/>
          <p:nvPr/>
        </p:nvSpPr>
        <p:spPr>
          <a:xfrm rot="0">
            <a:off x="714588" y="473205"/>
            <a:ext cx="11988964" cy="1363118"/>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OUR SOLUTION (IMPLEMENTATION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714588" y="1855373"/>
            <a:ext cx="16230600" cy="0"/>
          </a:xfrm>
          <a:prstGeom prst="line">
            <a:avLst/>
          </a:prstGeom>
          <a:ln cap="flat" w="38100">
            <a:solidFill>
              <a:srgbClr val="000000"/>
            </a:solidFill>
            <a:prstDash val="solid"/>
            <a:headEnd type="none" len="sm" w="sm"/>
            <a:tailEnd type="none" len="sm" w="sm"/>
          </a:ln>
        </p:spPr>
      </p:sp>
      <p:grpSp>
        <p:nvGrpSpPr>
          <p:cNvPr name="Group 3" id="3"/>
          <p:cNvGrpSpPr/>
          <p:nvPr/>
        </p:nvGrpSpPr>
        <p:grpSpPr>
          <a:xfrm rot="0">
            <a:off x="988330" y="4331524"/>
            <a:ext cx="7311651" cy="5427335"/>
            <a:chOff x="0" y="0"/>
            <a:chExt cx="1925702" cy="1429422"/>
          </a:xfrm>
        </p:grpSpPr>
        <p:sp>
          <p:nvSpPr>
            <p:cNvPr name="Freeform 4" id="4"/>
            <p:cNvSpPr/>
            <p:nvPr/>
          </p:nvSpPr>
          <p:spPr>
            <a:xfrm flipH="false" flipV="false" rot="0">
              <a:off x="0" y="0"/>
              <a:ext cx="1925702" cy="1429422"/>
            </a:xfrm>
            <a:custGeom>
              <a:avLst/>
              <a:gdLst/>
              <a:ahLst/>
              <a:cxnLst/>
              <a:rect r="r" b="b" t="t" l="l"/>
              <a:pathLst>
                <a:path h="1429422" w="1925702">
                  <a:moveTo>
                    <a:pt x="54001" y="0"/>
                  </a:moveTo>
                  <a:lnTo>
                    <a:pt x="1871701" y="0"/>
                  </a:lnTo>
                  <a:cubicBezTo>
                    <a:pt x="1901525" y="0"/>
                    <a:pt x="1925702" y="24177"/>
                    <a:pt x="1925702" y="54001"/>
                  </a:cubicBezTo>
                  <a:lnTo>
                    <a:pt x="1925702" y="1375421"/>
                  </a:lnTo>
                  <a:cubicBezTo>
                    <a:pt x="1925702" y="1389742"/>
                    <a:pt x="1920013" y="1403478"/>
                    <a:pt x="1909886" y="1413605"/>
                  </a:cubicBezTo>
                  <a:cubicBezTo>
                    <a:pt x="1899759" y="1423732"/>
                    <a:pt x="1886023" y="1429422"/>
                    <a:pt x="1871701" y="1429422"/>
                  </a:cubicBezTo>
                  <a:lnTo>
                    <a:pt x="54001" y="1429422"/>
                  </a:lnTo>
                  <a:cubicBezTo>
                    <a:pt x="39679" y="1429422"/>
                    <a:pt x="25944" y="1423732"/>
                    <a:pt x="15817" y="1413605"/>
                  </a:cubicBezTo>
                  <a:cubicBezTo>
                    <a:pt x="5689" y="1403478"/>
                    <a:pt x="0" y="1389742"/>
                    <a:pt x="0" y="1375421"/>
                  </a:cubicBezTo>
                  <a:lnTo>
                    <a:pt x="0" y="54001"/>
                  </a:lnTo>
                  <a:cubicBezTo>
                    <a:pt x="0" y="39679"/>
                    <a:pt x="5689" y="25944"/>
                    <a:pt x="15817" y="15817"/>
                  </a:cubicBezTo>
                  <a:cubicBezTo>
                    <a:pt x="25944" y="5689"/>
                    <a:pt x="39679" y="0"/>
                    <a:pt x="54001" y="0"/>
                  </a:cubicBezTo>
                  <a:close/>
                </a:path>
              </a:pathLst>
            </a:custGeom>
            <a:solidFill>
              <a:srgbClr val="D3D3D3"/>
            </a:solidFill>
            <a:ln w="38100" cap="rnd">
              <a:solidFill>
                <a:srgbClr val="000000"/>
              </a:solidFill>
              <a:prstDash val="solid"/>
              <a:round/>
            </a:ln>
          </p:spPr>
        </p:sp>
        <p:sp>
          <p:nvSpPr>
            <p:cNvPr name="TextBox 5" id="5"/>
            <p:cNvSpPr txBox="true"/>
            <p:nvPr/>
          </p:nvSpPr>
          <p:spPr>
            <a:xfrm>
              <a:off x="0" y="-38100"/>
              <a:ext cx="1925702" cy="146752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5007802" y="2702310"/>
            <a:ext cx="8272396" cy="6555990"/>
          </a:xfrm>
          <a:custGeom>
            <a:avLst/>
            <a:gdLst/>
            <a:ahLst/>
            <a:cxnLst/>
            <a:rect r="r" b="b" t="t" l="l"/>
            <a:pathLst>
              <a:path h="6555990" w="8272396">
                <a:moveTo>
                  <a:pt x="0" y="0"/>
                </a:moveTo>
                <a:lnTo>
                  <a:pt x="8272396" y="0"/>
                </a:lnTo>
                <a:lnTo>
                  <a:pt x="8272396" y="6555990"/>
                </a:lnTo>
                <a:lnTo>
                  <a:pt x="0" y="6555990"/>
                </a:lnTo>
                <a:lnTo>
                  <a:pt x="0" y="0"/>
                </a:lnTo>
                <a:close/>
              </a:path>
            </a:pathLst>
          </a:custGeom>
          <a:blipFill>
            <a:blip r:embed="rId2">
              <a:alphaModFix amt="30000"/>
            </a:blip>
            <a:stretch>
              <a:fillRect l="0" t="0" r="-949" b="0"/>
            </a:stretch>
          </a:blipFill>
        </p:spPr>
      </p:sp>
      <p:grpSp>
        <p:nvGrpSpPr>
          <p:cNvPr name="Group 7" id="7"/>
          <p:cNvGrpSpPr/>
          <p:nvPr/>
        </p:nvGrpSpPr>
        <p:grpSpPr>
          <a:xfrm rot="0">
            <a:off x="10793699" y="4223873"/>
            <a:ext cx="6425231" cy="5534986"/>
            <a:chOff x="0" y="0"/>
            <a:chExt cx="1692242" cy="1457774"/>
          </a:xfrm>
        </p:grpSpPr>
        <p:sp>
          <p:nvSpPr>
            <p:cNvPr name="Freeform 8" id="8"/>
            <p:cNvSpPr/>
            <p:nvPr/>
          </p:nvSpPr>
          <p:spPr>
            <a:xfrm flipH="false" flipV="false" rot="0">
              <a:off x="0" y="0"/>
              <a:ext cx="1692242" cy="1457774"/>
            </a:xfrm>
            <a:custGeom>
              <a:avLst/>
              <a:gdLst/>
              <a:ahLst/>
              <a:cxnLst/>
              <a:rect r="r" b="b" t="t" l="l"/>
              <a:pathLst>
                <a:path h="1457774" w="1692242">
                  <a:moveTo>
                    <a:pt x="61451" y="0"/>
                  </a:moveTo>
                  <a:lnTo>
                    <a:pt x="1630791" y="0"/>
                  </a:lnTo>
                  <a:cubicBezTo>
                    <a:pt x="1647089" y="0"/>
                    <a:pt x="1662719" y="6474"/>
                    <a:pt x="1674243" y="17999"/>
                  </a:cubicBezTo>
                  <a:cubicBezTo>
                    <a:pt x="1685768" y="29523"/>
                    <a:pt x="1692242" y="45153"/>
                    <a:pt x="1692242" y="61451"/>
                  </a:cubicBezTo>
                  <a:lnTo>
                    <a:pt x="1692242" y="1396323"/>
                  </a:lnTo>
                  <a:cubicBezTo>
                    <a:pt x="1692242" y="1430262"/>
                    <a:pt x="1664729" y="1457774"/>
                    <a:pt x="1630791" y="1457774"/>
                  </a:cubicBezTo>
                  <a:lnTo>
                    <a:pt x="61451" y="1457774"/>
                  </a:lnTo>
                  <a:cubicBezTo>
                    <a:pt x="45153" y="1457774"/>
                    <a:pt x="29523" y="1451300"/>
                    <a:pt x="17999" y="1439776"/>
                  </a:cubicBezTo>
                  <a:cubicBezTo>
                    <a:pt x="6474" y="1428251"/>
                    <a:pt x="0" y="1412621"/>
                    <a:pt x="0" y="1396323"/>
                  </a:cubicBezTo>
                  <a:lnTo>
                    <a:pt x="0" y="61451"/>
                  </a:lnTo>
                  <a:cubicBezTo>
                    <a:pt x="0" y="27513"/>
                    <a:pt x="27513" y="0"/>
                    <a:pt x="61451" y="0"/>
                  </a:cubicBezTo>
                  <a:close/>
                </a:path>
              </a:pathLst>
            </a:custGeom>
            <a:solidFill>
              <a:srgbClr val="FFFFFF"/>
            </a:solidFill>
            <a:ln w="38100" cap="rnd">
              <a:solidFill>
                <a:srgbClr val="000000"/>
              </a:solidFill>
              <a:prstDash val="solid"/>
              <a:round/>
            </a:ln>
          </p:spPr>
        </p:sp>
        <p:sp>
          <p:nvSpPr>
            <p:cNvPr name="TextBox 9" id="9"/>
            <p:cNvSpPr txBox="true"/>
            <p:nvPr/>
          </p:nvSpPr>
          <p:spPr>
            <a:xfrm>
              <a:off x="0" y="-38100"/>
              <a:ext cx="1692242" cy="1495874"/>
            </a:xfrm>
            <a:prstGeom prst="rect">
              <a:avLst/>
            </a:prstGeom>
          </p:spPr>
          <p:txBody>
            <a:bodyPr anchor="ctr" rtlCol="false" tIns="50800" lIns="50800" bIns="50800" rIns="50800"/>
            <a:lstStyle/>
            <a:p>
              <a:pPr algn="ctr">
                <a:lnSpc>
                  <a:spcPts val="2659"/>
                </a:lnSpc>
              </a:pPr>
            </a:p>
          </p:txBody>
        </p:sp>
      </p:grpSp>
      <p:sp>
        <p:nvSpPr>
          <p:cNvPr name="AutoShape 10" id="10"/>
          <p:cNvSpPr/>
          <p:nvPr/>
        </p:nvSpPr>
        <p:spPr>
          <a:xfrm flipV="true">
            <a:off x="4644155" y="4223873"/>
            <a:ext cx="9362159" cy="107651"/>
          </a:xfrm>
          <a:prstGeom prst="line">
            <a:avLst/>
          </a:prstGeom>
          <a:ln cap="flat" w="38100">
            <a:solidFill>
              <a:srgbClr val="000000"/>
            </a:solidFill>
            <a:prstDash val="solid"/>
            <a:headEnd type="none" len="sm" w="sm"/>
            <a:tailEnd type="arrow" len="sm" w="med"/>
          </a:ln>
        </p:spPr>
      </p:sp>
      <p:grpSp>
        <p:nvGrpSpPr>
          <p:cNvPr name="Group 11" id="11"/>
          <p:cNvGrpSpPr/>
          <p:nvPr/>
        </p:nvGrpSpPr>
        <p:grpSpPr>
          <a:xfrm rot="0">
            <a:off x="6676330" y="2625680"/>
            <a:ext cx="4558340" cy="846937"/>
            <a:chOff x="0" y="0"/>
            <a:chExt cx="1200551" cy="223061"/>
          </a:xfrm>
        </p:grpSpPr>
        <p:sp>
          <p:nvSpPr>
            <p:cNvPr name="Freeform 12" id="12"/>
            <p:cNvSpPr/>
            <p:nvPr/>
          </p:nvSpPr>
          <p:spPr>
            <a:xfrm flipH="false" flipV="false" rot="0">
              <a:off x="0" y="0"/>
              <a:ext cx="1200551" cy="223061"/>
            </a:xfrm>
            <a:custGeom>
              <a:avLst/>
              <a:gdLst/>
              <a:ahLst/>
              <a:cxnLst/>
              <a:rect r="r" b="b" t="t" l="l"/>
              <a:pathLst>
                <a:path h="223061" w="1200551">
                  <a:moveTo>
                    <a:pt x="86619" y="0"/>
                  </a:moveTo>
                  <a:lnTo>
                    <a:pt x="1113932" y="0"/>
                  </a:lnTo>
                  <a:cubicBezTo>
                    <a:pt x="1161770" y="0"/>
                    <a:pt x="1200551" y="38781"/>
                    <a:pt x="1200551" y="86619"/>
                  </a:cubicBezTo>
                  <a:lnTo>
                    <a:pt x="1200551" y="136443"/>
                  </a:lnTo>
                  <a:cubicBezTo>
                    <a:pt x="1200551" y="184281"/>
                    <a:pt x="1161770" y="223061"/>
                    <a:pt x="1113932" y="223061"/>
                  </a:cubicBezTo>
                  <a:lnTo>
                    <a:pt x="86619" y="223061"/>
                  </a:lnTo>
                  <a:cubicBezTo>
                    <a:pt x="38781" y="223061"/>
                    <a:pt x="0" y="184281"/>
                    <a:pt x="0" y="136443"/>
                  </a:cubicBezTo>
                  <a:lnTo>
                    <a:pt x="0" y="86619"/>
                  </a:lnTo>
                  <a:cubicBezTo>
                    <a:pt x="0" y="38781"/>
                    <a:pt x="38781" y="0"/>
                    <a:pt x="86619" y="0"/>
                  </a:cubicBezTo>
                  <a:close/>
                </a:path>
              </a:pathLst>
            </a:custGeom>
            <a:solidFill>
              <a:srgbClr val="D6D6D6"/>
            </a:solidFill>
          </p:spPr>
        </p:sp>
        <p:sp>
          <p:nvSpPr>
            <p:cNvPr name="TextBox 13" id="13"/>
            <p:cNvSpPr txBox="true"/>
            <p:nvPr/>
          </p:nvSpPr>
          <p:spPr>
            <a:xfrm>
              <a:off x="0" y="-38100"/>
              <a:ext cx="1200551" cy="261161"/>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339516" y="4958896"/>
            <a:ext cx="3114630" cy="4299404"/>
          </a:xfrm>
          <a:custGeom>
            <a:avLst/>
            <a:gdLst/>
            <a:ahLst/>
            <a:cxnLst/>
            <a:rect r="r" b="b" t="t" l="l"/>
            <a:pathLst>
              <a:path h="4299404" w="3114630">
                <a:moveTo>
                  <a:pt x="0" y="0"/>
                </a:moveTo>
                <a:lnTo>
                  <a:pt x="3114630" y="0"/>
                </a:lnTo>
                <a:lnTo>
                  <a:pt x="3114630" y="4299404"/>
                </a:lnTo>
                <a:lnTo>
                  <a:pt x="0" y="4299404"/>
                </a:lnTo>
                <a:lnTo>
                  <a:pt x="0" y="0"/>
                </a:lnTo>
                <a:close/>
              </a:path>
            </a:pathLst>
          </a:custGeom>
          <a:blipFill>
            <a:blip r:embed="rId3"/>
            <a:stretch>
              <a:fillRect l="-1304" t="0" r="-1304" b="0"/>
            </a:stretch>
          </a:blipFill>
        </p:spPr>
      </p:sp>
      <p:sp>
        <p:nvSpPr>
          <p:cNvPr name="Freeform 15" id="15"/>
          <p:cNvSpPr/>
          <p:nvPr/>
        </p:nvSpPr>
        <p:spPr>
          <a:xfrm flipH="false" flipV="false" rot="0">
            <a:off x="4644155" y="4958896"/>
            <a:ext cx="3194099" cy="4299404"/>
          </a:xfrm>
          <a:custGeom>
            <a:avLst/>
            <a:gdLst/>
            <a:ahLst/>
            <a:cxnLst/>
            <a:rect r="r" b="b" t="t" l="l"/>
            <a:pathLst>
              <a:path h="4299404" w="3194099">
                <a:moveTo>
                  <a:pt x="0" y="0"/>
                </a:moveTo>
                <a:lnTo>
                  <a:pt x="3194099" y="0"/>
                </a:lnTo>
                <a:lnTo>
                  <a:pt x="3194099" y="4299404"/>
                </a:lnTo>
                <a:lnTo>
                  <a:pt x="0" y="4299404"/>
                </a:lnTo>
                <a:lnTo>
                  <a:pt x="0" y="0"/>
                </a:lnTo>
                <a:close/>
              </a:path>
            </a:pathLst>
          </a:custGeom>
          <a:blipFill>
            <a:blip r:embed="rId4"/>
            <a:stretch>
              <a:fillRect l="0" t="0" r="0" b="0"/>
            </a:stretch>
          </a:blipFill>
        </p:spPr>
      </p:sp>
      <p:sp>
        <p:nvSpPr>
          <p:cNvPr name="TextBox 16" id="16"/>
          <p:cNvSpPr txBox="true"/>
          <p:nvPr/>
        </p:nvSpPr>
        <p:spPr>
          <a:xfrm rot="0">
            <a:off x="714588" y="473205"/>
            <a:ext cx="11988964" cy="1363118"/>
          </a:xfrm>
          <a:prstGeom prst="rect">
            <a:avLst/>
          </a:prstGeom>
        </p:spPr>
        <p:txBody>
          <a:bodyPr anchor="t" rtlCol="false" tIns="0" lIns="0" bIns="0" rIns="0">
            <a:spAutoFit/>
          </a:bodyPr>
          <a:lstStyle/>
          <a:p>
            <a:pPr>
              <a:lnSpc>
                <a:spcPts val="10436"/>
              </a:lnSpc>
            </a:pPr>
            <a:r>
              <a:rPr lang="en-US" sz="9487">
                <a:solidFill>
                  <a:srgbClr val="1B1919"/>
                </a:solidFill>
                <a:latin typeface="Tek Tall Arabic"/>
              </a:rPr>
              <a:t>OUR SOLUTION (IMPLEMENTATION )</a:t>
            </a:r>
          </a:p>
        </p:txBody>
      </p:sp>
      <p:sp>
        <p:nvSpPr>
          <p:cNvPr name="TextBox 17" id="17"/>
          <p:cNvSpPr txBox="true"/>
          <p:nvPr/>
        </p:nvSpPr>
        <p:spPr>
          <a:xfrm rot="0">
            <a:off x="11234670" y="4825640"/>
            <a:ext cx="5581388" cy="4567164"/>
          </a:xfrm>
          <a:prstGeom prst="rect">
            <a:avLst/>
          </a:prstGeom>
        </p:spPr>
        <p:txBody>
          <a:bodyPr anchor="t" rtlCol="false" tIns="0" lIns="0" bIns="0" rIns="0">
            <a:spAutoFit/>
          </a:bodyPr>
          <a:lstStyle/>
          <a:p>
            <a:pPr algn="ctr">
              <a:lnSpc>
                <a:spcPts val="2255"/>
              </a:lnSpc>
            </a:pPr>
            <a:r>
              <a:rPr lang="en-US" sz="1610">
                <a:solidFill>
                  <a:srgbClr val="1B1919"/>
                </a:solidFill>
                <a:latin typeface="Canva Sans Bold"/>
                <a:cs typeface="Canva Sans Bold"/>
              </a:rPr>
              <a:t>20 जुलाई, 2023 को 10:00 बजे, खेतड़ीनगर थाना, झुंझुनू जिला, राजस्थान में थानाधिकारी गोपाल सिंह द्वारा प्राप्त शिकायत के आधार पर एक दहेज उत्पीड़न के मामले का FIR दर्ज किया गया है। महत्वपूर्ण विवरण:  जिला: झुंझुनू पुलिस स्टेशन: खेतड़ीनगर वर्ष: 2023 FIR संख्या: अभी तक नहीं प्राप्त FIR दर्ज करने की तारीख और समय: 20 जुलाई, 2023, 10:00 बजे आपराधिक धाराएँ और अधिनियम: दहेज उत्पीड़न अपराध का हुआ: 24 मई, 2019 को शादी के दौरान थाना में सूचना प्राप्त हुई: 20 जुलाई, 2023, 10:00 बजे सूचना प्राप्त करने का प्रकार: लिखित घटना का स्थान: रूडाराम की ढाणी, बडवासी, झुंझुनू शिकायतकर्ता अनिता कुमारी के विवरण:  नाम: अनिता कुमारी  पिता का नाम: अरुण कुमार  जन्मतिथि: (जानकारी नहीं दी गई)  UID: (जानकारी नहीं दी गई)  पासपोर्ट नंबर: (जानकारी नहीं दी गई)  ID विवरण: (जानकारी नहीं दी गई)  व्यापार: (जानकारी नहीं दी गई)  फ़ोन नंबर: 8763269823  पता: चरण सिंह नगर, खेतड़ी तहसील, झुंझुनू जिला, राजस्थान  आपराधिक धाराएँ और अधिनियम: दहेज उत्पीड़न के तहत धारा (जानकारी नहीं दी गई)</a:t>
            </a:r>
          </a:p>
        </p:txBody>
      </p:sp>
      <p:sp>
        <p:nvSpPr>
          <p:cNvPr name="TextBox 18" id="18"/>
          <p:cNvSpPr txBox="true"/>
          <p:nvPr/>
        </p:nvSpPr>
        <p:spPr>
          <a:xfrm rot="0">
            <a:off x="7560753" y="2842563"/>
            <a:ext cx="2854975" cy="736486"/>
          </a:xfrm>
          <a:prstGeom prst="rect">
            <a:avLst/>
          </a:prstGeom>
        </p:spPr>
        <p:txBody>
          <a:bodyPr anchor="t" rtlCol="false" tIns="0" lIns="0" bIns="0" rIns="0">
            <a:spAutoFit/>
          </a:bodyPr>
          <a:lstStyle/>
          <a:p>
            <a:pPr algn="ctr">
              <a:lnSpc>
                <a:spcPts val="2981"/>
              </a:lnSpc>
            </a:pPr>
            <a:r>
              <a:rPr lang="en-US" sz="2129">
                <a:solidFill>
                  <a:srgbClr val="1B1919"/>
                </a:solidFill>
                <a:latin typeface="Klein"/>
              </a:rPr>
              <a:t>TEXT GENERATION</a:t>
            </a:r>
          </a:p>
          <a:p>
            <a:pPr algn="ctr">
              <a:lnSpc>
                <a:spcPts val="2981"/>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DAF6IbG0P5A</dc:identifier>
  <dcterms:modified xsi:type="dcterms:W3CDTF">2011-08-01T06:04:30Z</dcterms:modified>
  <cp:revision>1</cp:revision>
  <dc:title>CODE MAVERICKS</dc:title>
</cp:coreProperties>
</file>

<file path=docProps/thumbnail.jpeg>
</file>